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8"/>
  </p:notesMasterIdLst>
  <p:sldIdLst>
    <p:sldId id="277" r:id="rId2"/>
    <p:sldId id="283" r:id="rId3"/>
    <p:sldId id="281" r:id="rId4"/>
    <p:sldId id="282" r:id="rId5"/>
    <p:sldId id="285" r:id="rId6"/>
    <p:sldId id="276" r:id="rId7"/>
    <p:sldId id="274" r:id="rId8"/>
    <p:sldId id="284" r:id="rId9"/>
    <p:sldId id="270" r:id="rId10"/>
    <p:sldId id="278" r:id="rId11"/>
    <p:sldId id="279" r:id="rId12"/>
    <p:sldId id="280" r:id="rId13"/>
    <p:sldId id="268" r:id="rId14"/>
    <p:sldId id="260" r:id="rId15"/>
    <p:sldId id="267" r:id="rId16"/>
    <p:sldId id="26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67" autoAdjust="0"/>
    <p:restoredTop sz="83808" autoAdjust="0"/>
  </p:normalViewPr>
  <p:slideViewPr>
    <p:cSldViewPr snapToGrid="0">
      <p:cViewPr>
        <p:scale>
          <a:sx n="68" d="100"/>
          <a:sy n="68" d="100"/>
        </p:scale>
        <p:origin x="-117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F:\2016EE09\Health%20data\Malaria%201%20to%2052%20week%202014-%20Copy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H:\SanDiskSecureAccessV2.0\Removable%20Disk\india%20health%20index\Districts\Completed%20data%20til%2031.05.2016.xlsx" TargetMode="External"/><Relationship Id="rId1" Type="http://schemas.openxmlformats.org/officeDocument/2006/relationships/themeOverride" Target="../theme/themeOverride1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ERI%20Vidhu\Graph%20of%20solid%20cooking%20fuels%20and%20LPG%20across%20Indi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Which health impacts of climate change are of greatest concern for you in your region?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Sheet1!$A$15:$A$20</c:f>
              <c:strCache>
                <c:ptCount val="6"/>
                <c:pt idx="0">
                  <c:v>VBD</c:v>
                </c:pt>
                <c:pt idx="1">
                  <c:v>Health impacts of extreme weather events</c:v>
                </c:pt>
                <c:pt idx="2">
                  <c:v>Food &amp; water borne diseases</c:v>
                </c:pt>
                <c:pt idx="3">
                  <c:v>Heat associated illness</c:v>
                </c:pt>
                <c:pt idx="4">
                  <c:v>Malnutrition</c:v>
                </c:pt>
                <c:pt idx="5">
                  <c:v>Other</c:v>
                </c:pt>
              </c:strCache>
            </c:strRef>
          </c:cat>
          <c:val>
            <c:numRef>
              <c:f>Sheet1!$B$15:$B$20</c:f>
              <c:numCache>
                <c:formatCode>General</c:formatCode>
                <c:ptCount val="6"/>
                <c:pt idx="0">
                  <c:v>59.4</c:v>
                </c:pt>
                <c:pt idx="1">
                  <c:v>56.3</c:v>
                </c:pt>
                <c:pt idx="2">
                  <c:v>56.3</c:v>
                </c:pt>
                <c:pt idx="3">
                  <c:v>40.6</c:v>
                </c:pt>
                <c:pt idx="4">
                  <c:v>18.8</c:v>
                </c:pt>
                <c:pt idx="5">
                  <c:v>15.6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7189760"/>
        <c:axId val="94057536"/>
      </c:barChart>
      <c:catAx>
        <c:axId val="107189760"/>
        <c:scaling>
          <c:orientation val="minMax"/>
        </c:scaling>
        <c:delete val="0"/>
        <c:axPos val="b"/>
        <c:majorTickMark val="none"/>
        <c:minorTickMark val="none"/>
        <c:tickLblPos val="nextTo"/>
        <c:crossAx val="94057536"/>
        <c:crosses val="autoZero"/>
        <c:auto val="1"/>
        <c:lblAlgn val="ctr"/>
        <c:lblOffset val="100"/>
        <c:noMultiLvlLbl val="0"/>
      </c:catAx>
      <c:valAx>
        <c:axId val="9405753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responses (in %)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7189760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In what areas would you like UCHAI network to provide capacity building &amp; training support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Sheet1!$A$24:$A$29</c:f>
              <c:strCache>
                <c:ptCount val="6"/>
                <c:pt idx="0">
                  <c:v>Research on health impacts of climate change</c:v>
                </c:pt>
                <c:pt idx="1">
                  <c:v>Climate health vulnerability assessment</c:v>
                </c:pt>
                <c:pt idx="2">
                  <c:v>Enhancing resilience of health systems to climate change and its impacts</c:v>
                </c:pt>
                <c:pt idx="3">
                  <c:v>Disaster risk reduction</c:v>
                </c:pt>
                <c:pt idx="4">
                  <c:v>Other</c:v>
                </c:pt>
                <c:pt idx="5">
                  <c:v>Climate science</c:v>
                </c:pt>
              </c:strCache>
            </c:strRef>
          </c:cat>
          <c:val>
            <c:numRef>
              <c:f>Sheet1!$B$24:$B$29</c:f>
              <c:numCache>
                <c:formatCode>General</c:formatCode>
                <c:ptCount val="6"/>
                <c:pt idx="0">
                  <c:v>54.5</c:v>
                </c:pt>
                <c:pt idx="1">
                  <c:v>45.5</c:v>
                </c:pt>
                <c:pt idx="2">
                  <c:v>45.5</c:v>
                </c:pt>
                <c:pt idx="3">
                  <c:v>24.2</c:v>
                </c:pt>
                <c:pt idx="4">
                  <c:v>12.1</c:v>
                </c:pt>
                <c:pt idx="5">
                  <c:v>9.1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7190272"/>
        <c:axId val="96060544"/>
      </c:barChart>
      <c:catAx>
        <c:axId val="107190272"/>
        <c:scaling>
          <c:orientation val="minMax"/>
        </c:scaling>
        <c:delete val="0"/>
        <c:axPos val="b"/>
        <c:majorTickMark val="none"/>
        <c:minorTickMark val="none"/>
        <c:tickLblPos val="nextTo"/>
        <c:crossAx val="96060544"/>
        <c:crosses val="autoZero"/>
        <c:auto val="1"/>
        <c:lblAlgn val="ctr"/>
        <c:lblOffset val="100"/>
        <c:noMultiLvlLbl val="0"/>
      </c:catAx>
      <c:valAx>
        <c:axId val="9606054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responses (in %)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7190272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title>
      <c:tx>
        <c:rich>
          <a:bodyPr/>
          <a:lstStyle/>
          <a:p>
            <a:pPr>
              <a:defRPr sz="2160"/>
            </a:pPr>
            <a:r>
              <a:rPr lang="en-US" sz="2160"/>
              <a:t>What health impacts would you most want to focus on in training?</a:t>
            </a:r>
          </a:p>
        </c:rich>
      </c:tx>
      <c:layout/>
      <c:overlay val="0"/>
      <c:spPr>
        <a:ln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Sheet1!$A$33:$A$37</c:f>
              <c:strCache>
                <c:ptCount val="5"/>
                <c:pt idx="0">
                  <c:v>Other</c:v>
                </c:pt>
                <c:pt idx="1">
                  <c:v>Malnutrition</c:v>
                </c:pt>
                <c:pt idx="2">
                  <c:v>Heat associated illness</c:v>
                </c:pt>
                <c:pt idx="3">
                  <c:v>Food &amp; water borne diseases</c:v>
                </c:pt>
                <c:pt idx="4">
                  <c:v>Health impacts of extreme weather events</c:v>
                </c:pt>
              </c:strCache>
            </c:strRef>
          </c:cat>
          <c:val>
            <c:numRef>
              <c:f>Sheet1!$B$33:$B$37</c:f>
              <c:numCache>
                <c:formatCode>General</c:formatCode>
                <c:ptCount val="5"/>
                <c:pt idx="0">
                  <c:v>9.6999999999999993</c:v>
                </c:pt>
                <c:pt idx="1">
                  <c:v>19.399999999999999</c:v>
                </c:pt>
                <c:pt idx="2">
                  <c:v>45.2</c:v>
                </c:pt>
                <c:pt idx="3">
                  <c:v>51.6</c:v>
                </c:pt>
                <c:pt idx="4">
                  <c:v>58.1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7664896"/>
        <c:axId val="96063424"/>
      </c:barChart>
      <c:catAx>
        <c:axId val="10766489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96063424"/>
        <c:crosses val="autoZero"/>
        <c:auto val="1"/>
        <c:lblAlgn val="ctr"/>
        <c:lblOffset val="100"/>
        <c:noMultiLvlLbl val="0"/>
      </c:catAx>
      <c:valAx>
        <c:axId val="960634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Number of responses (in %)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07664896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What skills would you be most interested in developing?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Sheet1!$A$41:$A$46</c:f>
              <c:strCache>
                <c:ptCount val="6"/>
                <c:pt idx="0">
                  <c:v>Other</c:v>
                </c:pt>
                <c:pt idx="1">
                  <c:v>Statistics</c:v>
                </c:pt>
                <c:pt idx="2">
                  <c:v>Program evaluation</c:v>
                </c:pt>
                <c:pt idx="3">
                  <c:v>Epidemiological analysis</c:v>
                </c:pt>
                <c:pt idx="4">
                  <c:v>Use of climate forecasts and other weather and climate data</c:v>
                </c:pt>
                <c:pt idx="5">
                  <c:v>Adaptation planning</c:v>
                </c:pt>
              </c:strCache>
            </c:strRef>
          </c:cat>
          <c:val>
            <c:numRef>
              <c:f>Sheet1!$B$41:$B$46</c:f>
              <c:numCache>
                <c:formatCode>General</c:formatCode>
                <c:ptCount val="6"/>
                <c:pt idx="0">
                  <c:v>3</c:v>
                </c:pt>
                <c:pt idx="1">
                  <c:v>21.2</c:v>
                </c:pt>
                <c:pt idx="2">
                  <c:v>24.2</c:v>
                </c:pt>
                <c:pt idx="3">
                  <c:v>30.3</c:v>
                </c:pt>
                <c:pt idx="4">
                  <c:v>51.5</c:v>
                </c:pt>
                <c:pt idx="5">
                  <c:v>60.6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7665408"/>
        <c:axId val="96065152"/>
      </c:barChart>
      <c:catAx>
        <c:axId val="107665408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96065152"/>
        <c:crosses val="autoZero"/>
        <c:auto val="1"/>
        <c:lblAlgn val="ctr"/>
        <c:lblOffset val="100"/>
        <c:noMultiLvlLbl val="0"/>
      </c:catAx>
      <c:valAx>
        <c:axId val="960651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Number of responses (in %)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07665408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/>
              <a:t>Reported Malaria cases in D</a:t>
            </a:r>
            <a:r>
              <a:rPr lang="en-US" sz="1400" b="1" i="0" u="none" strike="noStrike" baseline="0" dirty="0" smtClean="0">
                <a:effectLst/>
              </a:rPr>
              <a:t>istricts  of </a:t>
            </a:r>
            <a:r>
              <a:rPr lang="en-US" b="1" dirty="0" smtClean="0"/>
              <a:t>Andhra Pradesh</a:t>
            </a:r>
            <a:endParaRPr lang="en-US" b="1" dirty="0"/>
          </a:p>
        </c:rich>
      </c:tx>
      <c:layout>
        <c:manualLayout>
          <c:xMode val="edge"/>
          <c:yMode val="edge"/>
          <c:x val="0.38177862532808399"/>
          <c:y val="1.446454421310032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'[Malaria 1 to 52 week 2014- Copy.xlsx]Sheet1'!$A$2</c:f>
              <c:strCache>
                <c:ptCount val="1"/>
                <c:pt idx="0">
                  <c:v>Srikakulam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'[Malaria 1 to 52 week 2014- Copy.xlsx]Sheet1'!$B$2:$FA$2</c:f>
              <c:numCache>
                <c:formatCode>General</c:formatCode>
                <c:ptCount val="156"/>
                <c:pt idx="0">
                  <c:v>9</c:v>
                </c:pt>
                <c:pt idx="1">
                  <c:v>11</c:v>
                </c:pt>
                <c:pt idx="2">
                  <c:v>15</c:v>
                </c:pt>
                <c:pt idx="3">
                  <c:v>16</c:v>
                </c:pt>
                <c:pt idx="4">
                  <c:v>12</c:v>
                </c:pt>
                <c:pt idx="5">
                  <c:v>7</c:v>
                </c:pt>
                <c:pt idx="6">
                  <c:v>6</c:v>
                </c:pt>
                <c:pt idx="7">
                  <c:v>7</c:v>
                </c:pt>
                <c:pt idx="8">
                  <c:v>6</c:v>
                </c:pt>
                <c:pt idx="9">
                  <c:v>7</c:v>
                </c:pt>
                <c:pt idx="10">
                  <c:v>8</c:v>
                </c:pt>
                <c:pt idx="11">
                  <c:v>9</c:v>
                </c:pt>
                <c:pt idx="12">
                  <c:v>8</c:v>
                </c:pt>
                <c:pt idx="13">
                  <c:v>10</c:v>
                </c:pt>
                <c:pt idx="14">
                  <c:v>12</c:v>
                </c:pt>
                <c:pt idx="15">
                  <c:v>8</c:v>
                </c:pt>
                <c:pt idx="16">
                  <c:v>12</c:v>
                </c:pt>
                <c:pt idx="17">
                  <c:v>14</c:v>
                </c:pt>
                <c:pt idx="18">
                  <c:v>16</c:v>
                </c:pt>
                <c:pt idx="19">
                  <c:v>15</c:v>
                </c:pt>
                <c:pt idx="20">
                  <c:v>10</c:v>
                </c:pt>
                <c:pt idx="21">
                  <c:v>16</c:v>
                </c:pt>
                <c:pt idx="22">
                  <c:v>13</c:v>
                </c:pt>
                <c:pt idx="23">
                  <c:v>16</c:v>
                </c:pt>
                <c:pt idx="24">
                  <c:v>14</c:v>
                </c:pt>
                <c:pt idx="25">
                  <c:v>16</c:v>
                </c:pt>
                <c:pt idx="26">
                  <c:v>13</c:v>
                </c:pt>
                <c:pt idx="27">
                  <c:v>19</c:v>
                </c:pt>
                <c:pt idx="28">
                  <c:v>26</c:v>
                </c:pt>
                <c:pt idx="29">
                  <c:v>18</c:v>
                </c:pt>
                <c:pt idx="30">
                  <c:v>17</c:v>
                </c:pt>
                <c:pt idx="31">
                  <c:v>18</c:v>
                </c:pt>
                <c:pt idx="32">
                  <c:v>21</c:v>
                </c:pt>
                <c:pt idx="33">
                  <c:v>16</c:v>
                </c:pt>
                <c:pt idx="34">
                  <c:v>18</c:v>
                </c:pt>
                <c:pt idx="35">
                  <c:v>27</c:v>
                </c:pt>
                <c:pt idx="36">
                  <c:v>17</c:v>
                </c:pt>
                <c:pt idx="37">
                  <c:v>23</c:v>
                </c:pt>
                <c:pt idx="38">
                  <c:v>20</c:v>
                </c:pt>
                <c:pt idx="39">
                  <c:v>24</c:v>
                </c:pt>
                <c:pt idx="40">
                  <c:v>22</c:v>
                </c:pt>
                <c:pt idx="41">
                  <c:v>28</c:v>
                </c:pt>
                <c:pt idx="42" formatCode="0">
                  <c:v>29</c:v>
                </c:pt>
                <c:pt idx="43">
                  <c:v>22</c:v>
                </c:pt>
                <c:pt idx="44" formatCode="0">
                  <c:v>27</c:v>
                </c:pt>
                <c:pt idx="45" formatCode="0">
                  <c:v>21</c:v>
                </c:pt>
                <c:pt idx="46" formatCode="0">
                  <c:v>24</c:v>
                </c:pt>
                <c:pt idx="47" formatCode="0">
                  <c:v>24</c:v>
                </c:pt>
                <c:pt idx="48" formatCode="0">
                  <c:v>32</c:v>
                </c:pt>
                <c:pt idx="49" formatCode="0">
                  <c:v>39</c:v>
                </c:pt>
                <c:pt idx="50">
                  <c:v>32</c:v>
                </c:pt>
                <c:pt idx="51">
                  <c:v>33</c:v>
                </c:pt>
                <c:pt idx="52">
                  <c:v>18</c:v>
                </c:pt>
                <c:pt idx="53">
                  <c:v>23</c:v>
                </c:pt>
                <c:pt idx="54">
                  <c:v>21</c:v>
                </c:pt>
                <c:pt idx="55">
                  <c:v>10</c:v>
                </c:pt>
                <c:pt idx="56">
                  <c:v>17</c:v>
                </c:pt>
                <c:pt idx="57">
                  <c:v>17</c:v>
                </c:pt>
                <c:pt idx="58">
                  <c:v>14</c:v>
                </c:pt>
                <c:pt idx="59">
                  <c:v>11</c:v>
                </c:pt>
                <c:pt idx="60">
                  <c:v>11</c:v>
                </c:pt>
                <c:pt idx="61">
                  <c:v>18</c:v>
                </c:pt>
                <c:pt idx="62">
                  <c:v>13</c:v>
                </c:pt>
                <c:pt idx="63">
                  <c:v>15</c:v>
                </c:pt>
                <c:pt idx="64">
                  <c:v>13</c:v>
                </c:pt>
                <c:pt idx="65">
                  <c:v>16</c:v>
                </c:pt>
                <c:pt idx="66">
                  <c:v>17</c:v>
                </c:pt>
                <c:pt idx="67">
                  <c:v>10</c:v>
                </c:pt>
                <c:pt idx="68">
                  <c:v>19</c:v>
                </c:pt>
                <c:pt idx="69">
                  <c:v>17</c:v>
                </c:pt>
                <c:pt idx="70">
                  <c:v>10</c:v>
                </c:pt>
                <c:pt idx="71">
                  <c:v>17</c:v>
                </c:pt>
                <c:pt idx="72">
                  <c:v>18</c:v>
                </c:pt>
                <c:pt idx="73">
                  <c:v>14</c:v>
                </c:pt>
                <c:pt idx="74">
                  <c:v>12</c:v>
                </c:pt>
                <c:pt idx="75">
                  <c:v>19</c:v>
                </c:pt>
                <c:pt idx="76">
                  <c:v>10</c:v>
                </c:pt>
                <c:pt idx="77">
                  <c:v>18</c:v>
                </c:pt>
                <c:pt idx="78">
                  <c:v>20</c:v>
                </c:pt>
                <c:pt idx="79">
                  <c:v>45</c:v>
                </c:pt>
                <c:pt idx="80">
                  <c:v>46</c:v>
                </c:pt>
                <c:pt idx="81">
                  <c:v>49</c:v>
                </c:pt>
                <c:pt idx="82">
                  <c:v>36</c:v>
                </c:pt>
                <c:pt idx="83">
                  <c:v>29</c:v>
                </c:pt>
                <c:pt idx="84">
                  <c:v>29</c:v>
                </c:pt>
                <c:pt idx="85">
                  <c:v>31</c:v>
                </c:pt>
                <c:pt idx="86">
                  <c:v>57</c:v>
                </c:pt>
                <c:pt idx="87">
                  <c:v>13</c:v>
                </c:pt>
                <c:pt idx="88">
                  <c:v>19</c:v>
                </c:pt>
                <c:pt idx="89">
                  <c:v>26</c:v>
                </c:pt>
                <c:pt idx="90">
                  <c:v>22</c:v>
                </c:pt>
                <c:pt idx="91">
                  <c:v>24</c:v>
                </c:pt>
                <c:pt idx="92">
                  <c:v>22</c:v>
                </c:pt>
                <c:pt idx="93">
                  <c:v>28</c:v>
                </c:pt>
                <c:pt idx="94" formatCode="0">
                  <c:v>29</c:v>
                </c:pt>
                <c:pt idx="95">
                  <c:v>29</c:v>
                </c:pt>
                <c:pt idx="96" formatCode="0">
                  <c:v>26</c:v>
                </c:pt>
                <c:pt idx="97" formatCode="0">
                  <c:v>20</c:v>
                </c:pt>
                <c:pt idx="98" formatCode="0">
                  <c:v>24</c:v>
                </c:pt>
                <c:pt idx="99" formatCode="0">
                  <c:v>23</c:v>
                </c:pt>
                <c:pt idx="100" formatCode="0">
                  <c:v>15</c:v>
                </c:pt>
                <c:pt idx="101" formatCode="0">
                  <c:v>22</c:v>
                </c:pt>
                <c:pt idx="102">
                  <c:v>29</c:v>
                </c:pt>
                <c:pt idx="103">
                  <c:v>32</c:v>
                </c:pt>
                <c:pt idx="104">
                  <c:v>12</c:v>
                </c:pt>
                <c:pt idx="105">
                  <c:v>6</c:v>
                </c:pt>
                <c:pt idx="106">
                  <c:v>7</c:v>
                </c:pt>
                <c:pt idx="107">
                  <c:v>10</c:v>
                </c:pt>
                <c:pt idx="108">
                  <c:v>10</c:v>
                </c:pt>
                <c:pt idx="109">
                  <c:v>12</c:v>
                </c:pt>
                <c:pt idx="110">
                  <c:v>12</c:v>
                </c:pt>
                <c:pt idx="111">
                  <c:v>17</c:v>
                </c:pt>
                <c:pt idx="112">
                  <c:v>14</c:v>
                </c:pt>
                <c:pt idx="113">
                  <c:v>11</c:v>
                </c:pt>
                <c:pt idx="114">
                  <c:v>11</c:v>
                </c:pt>
                <c:pt idx="115">
                  <c:v>13</c:v>
                </c:pt>
                <c:pt idx="116">
                  <c:v>15</c:v>
                </c:pt>
                <c:pt idx="117">
                  <c:v>9</c:v>
                </c:pt>
                <c:pt idx="118">
                  <c:v>6</c:v>
                </c:pt>
                <c:pt idx="119">
                  <c:v>4</c:v>
                </c:pt>
                <c:pt idx="120">
                  <c:v>8</c:v>
                </c:pt>
                <c:pt idx="121">
                  <c:v>7</c:v>
                </c:pt>
                <c:pt idx="122">
                  <c:v>10</c:v>
                </c:pt>
                <c:pt idx="123">
                  <c:v>8</c:v>
                </c:pt>
                <c:pt idx="124">
                  <c:v>11</c:v>
                </c:pt>
                <c:pt idx="125">
                  <c:v>9</c:v>
                </c:pt>
                <c:pt idx="126">
                  <c:v>8</c:v>
                </c:pt>
                <c:pt idx="127">
                  <c:v>9</c:v>
                </c:pt>
                <c:pt idx="128">
                  <c:v>12</c:v>
                </c:pt>
                <c:pt idx="129">
                  <c:v>20</c:v>
                </c:pt>
                <c:pt idx="130">
                  <c:v>30</c:v>
                </c:pt>
                <c:pt idx="131">
                  <c:v>24</c:v>
                </c:pt>
                <c:pt idx="132">
                  <c:v>24</c:v>
                </c:pt>
                <c:pt idx="133">
                  <c:v>29</c:v>
                </c:pt>
                <c:pt idx="134">
                  <c:v>37</c:v>
                </c:pt>
                <c:pt idx="135">
                  <c:v>27</c:v>
                </c:pt>
                <c:pt idx="136">
                  <c:v>25</c:v>
                </c:pt>
                <c:pt idx="137">
                  <c:v>23</c:v>
                </c:pt>
                <c:pt idx="138">
                  <c:v>15</c:v>
                </c:pt>
                <c:pt idx="139">
                  <c:v>27</c:v>
                </c:pt>
                <c:pt idx="140">
                  <c:v>16</c:v>
                </c:pt>
                <c:pt idx="141">
                  <c:v>14</c:v>
                </c:pt>
                <c:pt idx="142">
                  <c:v>13</c:v>
                </c:pt>
                <c:pt idx="143">
                  <c:v>15</c:v>
                </c:pt>
                <c:pt idx="144">
                  <c:v>6</c:v>
                </c:pt>
                <c:pt idx="145">
                  <c:v>8</c:v>
                </c:pt>
                <c:pt idx="146">
                  <c:v>11</c:v>
                </c:pt>
                <c:pt idx="147">
                  <c:v>14</c:v>
                </c:pt>
                <c:pt idx="148">
                  <c:v>21</c:v>
                </c:pt>
                <c:pt idx="149">
                  <c:v>16</c:v>
                </c:pt>
                <c:pt idx="150">
                  <c:v>12</c:v>
                </c:pt>
                <c:pt idx="151">
                  <c:v>8</c:v>
                </c:pt>
                <c:pt idx="152">
                  <c:v>5</c:v>
                </c:pt>
                <c:pt idx="153">
                  <c:v>4</c:v>
                </c:pt>
                <c:pt idx="154">
                  <c:v>4</c:v>
                </c:pt>
                <c:pt idx="155">
                  <c:v>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'[Malaria 1 to 52 week 2014- Copy.xlsx]Sheet1'!$A$3</c:f>
              <c:strCache>
                <c:ptCount val="1"/>
                <c:pt idx="0">
                  <c:v>Vizianagaram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'[Malaria 1 to 52 week 2014- Copy.xlsx]Sheet1'!$B$3:$FA$3</c:f>
              <c:numCache>
                <c:formatCode>General</c:formatCode>
                <c:ptCount val="156"/>
                <c:pt idx="0">
                  <c:v>13</c:v>
                </c:pt>
                <c:pt idx="1">
                  <c:v>29</c:v>
                </c:pt>
                <c:pt idx="2">
                  <c:v>18</c:v>
                </c:pt>
                <c:pt idx="3">
                  <c:v>49</c:v>
                </c:pt>
                <c:pt idx="4">
                  <c:v>26</c:v>
                </c:pt>
                <c:pt idx="5">
                  <c:v>26</c:v>
                </c:pt>
                <c:pt idx="6">
                  <c:v>33</c:v>
                </c:pt>
                <c:pt idx="7">
                  <c:v>28</c:v>
                </c:pt>
                <c:pt idx="8">
                  <c:v>38</c:v>
                </c:pt>
                <c:pt idx="9">
                  <c:v>22</c:v>
                </c:pt>
                <c:pt idx="10">
                  <c:v>40</c:v>
                </c:pt>
                <c:pt idx="11">
                  <c:v>49</c:v>
                </c:pt>
                <c:pt idx="12">
                  <c:v>30</c:v>
                </c:pt>
                <c:pt idx="13">
                  <c:v>76</c:v>
                </c:pt>
                <c:pt idx="14">
                  <c:v>40</c:v>
                </c:pt>
                <c:pt idx="15">
                  <c:v>23</c:v>
                </c:pt>
                <c:pt idx="16">
                  <c:v>44</c:v>
                </c:pt>
                <c:pt idx="17">
                  <c:v>22</c:v>
                </c:pt>
                <c:pt idx="18">
                  <c:v>34</c:v>
                </c:pt>
                <c:pt idx="19">
                  <c:v>41</c:v>
                </c:pt>
                <c:pt idx="20">
                  <c:v>49</c:v>
                </c:pt>
                <c:pt idx="21">
                  <c:v>38</c:v>
                </c:pt>
                <c:pt idx="22">
                  <c:v>72</c:v>
                </c:pt>
                <c:pt idx="23">
                  <c:v>59</c:v>
                </c:pt>
                <c:pt idx="24">
                  <c:v>90</c:v>
                </c:pt>
                <c:pt idx="25">
                  <c:v>61</c:v>
                </c:pt>
                <c:pt idx="26">
                  <c:v>83</c:v>
                </c:pt>
                <c:pt idx="27">
                  <c:v>55</c:v>
                </c:pt>
                <c:pt idx="28">
                  <c:v>60</c:v>
                </c:pt>
                <c:pt idx="29">
                  <c:v>68</c:v>
                </c:pt>
                <c:pt idx="30">
                  <c:v>57</c:v>
                </c:pt>
                <c:pt idx="31">
                  <c:v>98</c:v>
                </c:pt>
                <c:pt idx="32">
                  <c:v>99</c:v>
                </c:pt>
                <c:pt idx="33">
                  <c:v>98</c:v>
                </c:pt>
                <c:pt idx="34">
                  <c:v>72</c:v>
                </c:pt>
                <c:pt idx="35">
                  <c:v>164</c:v>
                </c:pt>
                <c:pt idx="36">
                  <c:v>89</c:v>
                </c:pt>
                <c:pt idx="37">
                  <c:v>96</c:v>
                </c:pt>
                <c:pt idx="38">
                  <c:v>62</c:v>
                </c:pt>
                <c:pt idx="39">
                  <c:v>71</c:v>
                </c:pt>
                <c:pt idx="40">
                  <c:v>98</c:v>
                </c:pt>
                <c:pt idx="41">
                  <c:v>72</c:v>
                </c:pt>
                <c:pt idx="42" formatCode="0">
                  <c:v>46</c:v>
                </c:pt>
                <c:pt idx="43">
                  <c:v>32</c:v>
                </c:pt>
                <c:pt idx="44" formatCode="0">
                  <c:v>39</c:v>
                </c:pt>
                <c:pt idx="45" formatCode="0">
                  <c:v>41</c:v>
                </c:pt>
                <c:pt idx="46" formatCode="0">
                  <c:v>39</c:v>
                </c:pt>
                <c:pt idx="47" formatCode="0">
                  <c:v>42</c:v>
                </c:pt>
                <c:pt idx="48" formatCode="0">
                  <c:v>33</c:v>
                </c:pt>
                <c:pt idx="49" formatCode="0">
                  <c:v>37</c:v>
                </c:pt>
                <c:pt idx="50">
                  <c:v>39</c:v>
                </c:pt>
                <c:pt idx="51">
                  <c:v>38</c:v>
                </c:pt>
                <c:pt idx="52">
                  <c:v>14</c:v>
                </c:pt>
                <c:pt idx="53">
                  <c:v>16</c:v>
                </c:pt>
                <c:pt idx="54">
                  <c:v>9</c:v>
                </c:pt>
                <c:pt idx="55">
                  <c:v>45</c:v>
                </c:pt>
                <c:pt idx="56">
                  <c:v>28</c:v>
                </c:pt>
                <c:pt idx="57">
                  <c:v>34</c:v>
                </c:pt>
                <c:pt idx="58">
                  <c:v>22</c:v>
                </c:pt>
                <c:pt idx="59">
                  <c:v>35</c:v>
                </c:pt>
                <c:pt idx="60">
                  <c:v>45</c:v>
                </c:pt>
                <c:pt idx="61">
                  <c:v>32</c:v>
                </c:pt>
                <c:pt idx="62">
                  <c:v>43</c:v>
                </c:pt>
                <c:pt idx="63">
                  <c:v>37</c:v>
                </c:pt>
                <c:pt idx="64">
                  <c:v>35</c:v>
                </c:pt>
                <c:pt idx="65">
                  <c:v>84</c:v>
                </c:pt>
                <c:pt idx="66">
                  <c:v>60</c:v>
                </c:pt>
                <c:pt idx="67">
                  <c:v>79</c:v>
                </c:pt>
                <c:pt idx="68">
                  <c:v>39</c:v>
                </c:pt>
                <c:pt idx="69">
                  <c:v>104</c:v>
                </c:pt>
                <c:pt idx="70">
                  <c:v>29</c:v>
                </c:pt>
                <c:pt idx="71">
                  <c:v>91</c:v>
                </c:pt>
                <c:pt idx="72">
                  <c:v>69</c:v>
                </c:pt>
                <c:pt idx="73">
                  <c:v>256</c:v>
                </c:pt>
                <c:pt idx="74">
                  <c:v>125</c:v>
                </c:pt>
                <c:pt idx="75">
                  <c:v>71</c:v>
                </c:pt>
                <c:pt idx="76">
                  <c:v>107</c:v>
                </c:pt>
                <c:pt idx="77">
                  <c:v>82</c:v>
                </c:pt>
                <c:pt idx="78">
                  <c:v>94</c:v>
                </c:pt>
                <c:pt idx="79">
                  <c:v>275</c:v>
                </c:pt>
                <c:pt idx="80">
                  <c:v>146</c:v>
                </c:pt>
                <c:pt idx="81">
                  <c:v>69</c:v>
                </c:pt>
                <c:pt idx="82">
                  <c:v>112</c:v>
                </c:pt>
                <c:pt idx="83">
                  <c:v>73</c:v>
                </c:pt>
                <c:pt idx="84">
                  <c:v>69</c:v>
                </c:pt>
                <c:pt idx="85">
                  <c:v>68</c:v>
                </c:pt>
                <c:pt idx="86">
                  <c:v>52</c:v>
                </c:pt>
                <c:pt idx="87">
                  <c:v>144</c:v>
                </c:pt>
                <c:pt idx="88">
                  <c:v>54</c:v>
                </c:pt>
                <c:pt idx="89">
                  <c:v>50</c:v>
                </c:pt>
                <c:pt idx="90">
                  <c:v>32</c:v>
                </c:pt>
                <c:pt idx="91">
                  <c:v>71</c:v>
                </c:pt>
                <c:pt idx="92">
                  <c:v>33</c:v>
                </c:pt>
                <c:pt idx="93">
                  <c:v>48</c:v>
                </c:pt>
                <c:pt idx="94" formatCode="0">
                  <c:v>32</c:v>
                </c:pt>
                <c:pt idx="95">
                  <c:v>31</c:v>
                </c:pt>
                <c:pt idx="96" formatCode="0">
                  <c:v>18</c:v>
                </c:pt>
                <c:pt idx="97" formatCode="0">
                  <c:v>22</c:v>
                </c:pt>
                <c:pt idx="98" formatCode="0">
                  <c:v>32</c:v>
                </c:pt>
                <c:pt idx="99" formatCode="0">
                  <c:v>22</c:v>
                </c:pt>
                <c:pt idx="100" formatCode="0">
                  <c:v>21</c:v>
                </c:pt>
                <c:pt idx="101" formatCode="0">
                  <c:v>15</c:v>
                </c:pt>
                <c:pt idx="102">
                  <c:v>29</c:v>
                </c:pt>
                <c:pt idx="103">
                  <c:v>38</c:v>
                </c:pt>
                <c:pt idx="104">
                  <c:v>16</c:v>
                </c:pt>
                <c:pt idx="105">
                  <c:v>21</c:v>
                </c:pt>
                <c:pt idx="106">
                  <c:v>20</c:v>
                </c:pt>
                <c:pt idx="107">
                  <c:v>19</c:v>
                </c:pt>
                <c:pt idx="108">
                  <c:v>15</c:v>
                </c:pt>
                <c:pt idx="109">
                  <c:v>25</c:v>
                </c:pt>
                <c:pt idx="110">
                  <c:v>12</c:v>
                </c:pt>
                <c:pt idx="111">
                  <c:v>17</c:v>
                </c:pt>
                <c:pt idx="112">
                  <c:v>13</c:v>
                </c:pt>
                <c:pt idx="113">
                  <c:v>23</c:v>
                </c:pt>
                <c:pt idx="114">
                  <c:v>21</c:v>
                </c:pt>
                <c:pt idx="115">
                  <c:v>35</c:v>
                </c:pt>
                <c:pt idx="116">
                  <c:v>22</c:v>
                </c:pt>
                <c:pt idx="117">
                  <c:v>53</c:v>
                </c:pt>
                <c:pt idx="118">
                  <c:v>24</c:v>
                </c:pt>
                <c:pt idx="119">
                  <c:v>19</c:v>
                </c:pt>
                <c:pt idx="120">
                  <c:v>23</c:v>
                </c:pt>
                <c:pt idx="121">
                  <c:v>46</c:v>
                </c:pt>
                <c:pt idx="122">
                  <c:v>22</c:v>
                </c:pt>
                <c:pt idx="123">
                  <c:v>23</c:v>
                </c:pt>
                <c:pt idx="124">
                  <c:v>35</c:v>
                </c:pt>
                <c:pt idx="125">
                  <c:v>27</c:v>
                </c:pt>
                <c:pt idx="126">
                  <c:v>57</c:v>
                </c:pt>
                <c:pt idx="127">
                  <c:v>109</c:v>
                </c:pt>
                <c:pt idx="128">
                  <c:v>99</c:v>
                </c:pt>
                <c:pt idx="129">
                  <c:v>93</c:v>
                </c:pt>
                <c:pt idx="130">
                  <c:v>152</c:v>
                </c:pt>
                <c:pt idx="131">
                  <c:v>60</c:v>
                </c:pt>
                <c:pt idx="132">
                  <c:v>75</c:v>
                </c:pt>
                <c:pt idx="133">
                  <c:v>98</c:v>
                </c:pt>
                <c:pt idx="134">
                  <c:v>250</c:v>
                </c:pt>
                <c:pt idx="135">
                  <c:v>65</c:v>
                </c:pt>
                <c:pt idx="136">
                  <c:v>90</c:v>
                </c:pt>
                <c:pt idx="137">
                  <c:v>99</c:v>
                </c:pt>
                <c:pt idx="138">
                  <c:v>70</c:v>
                </c:pt>
                <c:pt idx="139">
                  <c:v>130</c:v>
                </c:pt>
                <c:pt idx="140">
                  <c:v>125</c:v>
                </c:pt>
                <c:pt idx="141">
                  <c:v>57</c:v>
                </c:pt>
                <c:pt idx="142">
                  <c:v>65</c:v>
                </c:pt>
                <c:pt idx="143">
                  <c:v>170</c:v>
                </c:pt>
                <c:pt idx="144">
                  <c:v>48</c:v>
                </c:pt>
                <c:pt idx="145">
                  <c:v>45</c:v>
                </c:pt>
                <c:pt idx="146">
                  <c:v>46</c:v>
                </c:pt>
                <c:pt idx="147">
                  <c:v>55</c:v>
                </c:pt>
                <c:pt idx="148">
                  <c:v>44</c:v>
                </c:pt>
                <c:pt idx="149">
                  <c:v>42</c:v>
                </c:pt>
                <c:pt idx="150">
                  <c:v>46</c:v>
                </c:pt>
                <c:pt idx="151">
                  <c:v>46</c:v>
                </c:pt>
                <c:pt idx="152">
                  <c:v>135</c:v>
                </c:pt>
                <c:pt idx="153">
                  <c:v>27</c:v>
                </c:pt>
                <c:pt idx="154">
                  <c:v>34</c:v>
                </c:pt>
                <c:pt idx="155">
                  <c:v>36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'[Malaria 1 to 52 week 2014- Copy.xlsx]Sheet1'!$A$4</c:f>
              <c:strCache>
                <c:ptCount val="1"/>
                <c:pt idx="0">
                  <c:v>Visakhapatnam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'[Malaria 1 to 52 week 2014- Copy.xlsx]Sheet1'!$B$4:$FA$4</c:f>
              <c:numCache>
                <c:formatCode>General</c:formatCode>
                <c:ptCount val="156"/>
                <c:pt idx="0">
                  <c:v>10</c:v>
                </c:pt>
                <c:pt idx="1">
                  <c:v>33</c:v>
                </c:pt>
                <c:pt idx="2">
                  <c:v>15</c:v>
                </c:pt>
                <c:pt idx="3">
                  <c:v>51</c:v>
                </c:pt>
                <c:pt idx="4">
                  <c:v>43</c:v>
                </c:pt>
                <c:pt idx="5">
                  <c:v>26</c:v>
                </c:pt>
                <c:pt idx="6">
                  <c:v>36</c:v>
                </c:pt>
                <c:pt idx="7">
                  <c:v>34</c:v>
                </c:pt>
                <c:pt idx="8">
                  <c:v>55</c:v>
                </c:pt>
                <c:pt idx="9">
                  <c:v>41</c:v>
                </c:pt>
                <c:pt idx="10">
                  <c:v>61</c:v>
                </c:pt>
                <c:pt idx="11">
                  <c:v>62</c:v>
                </c:pt>
                <c:pt idx="12">
                  <c:v>58</c:v>
                </c:pt>
                <c:pt idx="13">
                  <c:v>145</c:v>
                </c:pt>
                <c:pt idx="14">
                  <c:v>41</c:v>
                </c:pt>
                <c:pt idx="15">
                  <c:v>72</c:v>
                </c:pt>
                <c:pt idx="16">
                  <c:v>56</c:v>
                </c:pt>
                <c:pt idx="17">
                  <c:v>87</c:v>
                </c:pt>
                <c:pt idx="18">
                  <c:v>67</c:v>
                </c:pt>
                <c:pt idx="19">
                  <c:v>93</c:v>
                </c:pt>
                <c:pt idx="20">
                  <c:v>78</c:v>
                </c:pt>
                <c:pt idx="21">
                  <c:v>189</c:v>
                </c:pt>
                <c:pt idx="22">
                  <c:v>128</c:v>
                </c:pt>
                <c:pt idx="23">
                  <c:v>224</c:v>
                </c:pt>
                <c:pt idx="24">
                  <c:v>241</c:v>
                </c:pt>
                <c:pt idx="25">
                  <c:v>266</c:v>
                </c:pt>
                <c:pt idx="26">
                  <c:v>204</c:v>
                </c:pt>
                <c:pt idx="27">
                  <c:v>303</c:v>
                </c:pt>
                <c:pt idx="28">
                  <c:v>281</c:v>
                </c:pt>
                <c:pt idx="29">
                  <c:v>325</c:v>
                </c:pt>
                <c:pt idx="30">
                  <c:v>435</c:v>
                </c:pt>
                <c:pt idx="31">
                  <c:v>321</c:v>
                </c:pt>
                <c:pt idx="32">
                  <c:v>336</c:v>
                </c:pt>
                <c:pt idx="33">
                  <c:v>307</c:v>
                </c:pt>
                <c:pt idx="34">
                  <c:v>328</c:v>
                </c:pt>
                <c:pt idx="35">
                  <c:v>228</c:v>
                </c:pt>
                <c:pt idx="36">
                  <c:v>300</c:v>
                </c:pt>
                <c:pt idx="37">
                  <c:v>320</c:v>
                </c:pt>
                <c:pt idx="38">
                  <c:v>301</c:v>
                </c:pt>
                <c:pt idx="39">
                  <c:v>305</c:v>
                </c:pt>
                <c:pt idx="40">
                  <c:v>243</c:v>
                </c:pt>
                <c:pt idx="41">
                  <c:v>204</c:v>
                </c:pt>
                <c:pt idx="42" formatCode="0">
                  <c:v>126</c:v>
                </c:pt>
                <c:pt idx="43">
                  <c:v>155</c:v>
                </c:pt>
                <c:pt idx="44" formatCode="0">
                  <c:v>144</c:v>
                </c:pt>
                <c:pt idx="45" formatCode="0">
                  <c:v>146</c:v>
                </c:pt>
                <c:pt idx="46" formatCode="0">
                  <c:v>131</c:v>
                </c:pt>
                <c:pt idx="47" formatCode="0">
                  <c:v>136</c:v>
                </c:pt>
                <c:pt idx="48" formatCode="0">
                  <c:v>192</c:v>
                </c:pt>
                <c:pt idx="49" formatCode="0">
                  <c:v>141</c:v>
                </c:pt>
                <c:pt idx="50">
                  <c:v>130</c:v>
                </c:pt>
                <c:pt idx="51">
                  <c:v>156</c:v>
                </c:pt>
                <c:pt idx="52">
                  <c:v>43</c:v>
                </c:pt>
                <c:pt idx="53">
                  <c:v>74</c:v>
                </c:pt>
                <c:pt idx="54">
                  <c:v>47</c:v>
                </c:pt>
                <c:pt idx="55">
                  <c:v>69</c:v>
                </c:pt>
                <c:pt idx="56">
                  <c:v>128</c:v>
                </c:pt>
                <c:pt idx="57">
                  <c:v>132</c:v>
                </c:pt>
                <c:pt idx="58">
                  <c:v>152</c:v>
                </c:pt>
                <c:pt idx="59">
                  <c:v>160</c:v>
                </c:pt>
                <c:pt idx="60">
                  <c:v>165</c:v>
                </c:pt>
                <c:pt idx="61">
                  <c:v>78</c:v>
                </c:pt>
                <c:pt idx="62">
                  <c:v>63</c:v>
                </c:pt>
                <c:pt idx="63">
                  <c:v>126</c:v>
                </c:pt>
                <c:pt idx="64">
                  <c:v>226</c:v>
                </c:pt>
                <c:pt idx="65">
                  <c:v>213</c:v>
                </c:pt>
                <c:pt idx="66">
                  <c:v>243</c:v>
                </c:pt>
                <c:pt idx="67">
                  <c:v>328</c:v>
                </c:pt>
                <c:pt idx="68">
                  <c:v>222</c:v>
                </c:pt>
                <c:pt idx="69">
                  <c:v>168</c:v>
                </c:pt>
                <c:pt idx="70">
                  <c:v>248</c:v>
                </c:pt>
                <c:pt idx="71">
                  <c:v>258</c:v>
                </c:pt>
                <c:pt idx="72">
                  <c:v>282</c:v>
                </c:pt>
                <c:pt idx="73">
                  <c:v>196</c:v>
                </c:pt>
                <c:pt idx="74">
                  <c:v>231</c:v>
                </c:pt>
                <c:pt idx="75">
                  <c:v>270</c:v>
                </c:pt>
                <c:pt idx="76">
                  <c:v>290</c:v>
                </c:pt>
                <c:pt idx="77">
                  <c:v>343</c:v>
                </c:pt>
                <c:pt idx="78">
                  <c:v>337</c:v>
                </c:pt>
                <c:pt idx="79">
                  <c:v>328</c:v>
                </c:pt>
                <c:pt idx="80">
                  <c:v>338</c:v>
                </c:pt>
                <c:pt idx="81">
                  <c:v>308</c:v>
                </c:pt>
                <c:pt idx="82">
                  <c:v>218</c:v>
                </c:pt>
                <c:pt idx="83">
                  <c:v>222</c:v>
                </c:pt>
                <c:pt idx="84">
                  <c:v>253</c:v>
                </c:pt>
                <c:pt idx="85">
                  <c:v>510</c:v>
                </c:pt>
                <c:pt idx="86">
                  <c:v>349</c:v>
                </c:pt>
                <c:pt idx="87">
                  <c:v>274</c:v>
                </c:pt>
                <c:pt idx="88">
                  <c:v>358</c:v>
                </c:pt>
                <c:pt idx="89">
                  <c:v>254</c:v>
                </c:pt>
                <c:pt idx="90">
                  <c:v>188</c:v>
                </c:pt>
                <c:pt idx="91">
                  <c:v>115</c:v>
                </c:pt>
                <c:pt idx="92">
                  <c:v>129</c:v>
                </c:pt>
                <c:pt idx="93">
                  <c:v>145</c:v>
                </c:pt>
                <c:pt idx="94" formatCode="0">
                  <c:v>94</c:v>
                </c:pt>
                <c:pt idx="95">
                  <c:v>129</c:v>
                </c:pt>
                <c:pt idx="96" formatCode="0">
                  <c:v>131</c:v>
                </c:pt>
                <c:pt idx="97" formatCode="0">
                  <c:v>146</c:v>
                </c:pt>
                <c:pt idx="98" formatCode="0">
                  <c:v>120</c:v>
                </c:pt>
                <c:pt idx="99" formatCode="0">
                  <c:v>126</c:v>
                </c:pt>
                <c:pt idx="100" formatCode="0">
                  <c:v>141</c:v>
                </c:pt>
                <c:pt idx="101" formatCode="0">
                  <c:v>79</c:v>
                </c:pt>
                <c:pt idx="102">
                  <c:v>80</c:v>
                </c:pt>
                <c:pt idx="103">
                  <c:v>70</c:v>
                </c:pt>
                <c:pt idx="104">
                  <c:v>35</c:v>
                </c:pt>
                <c:pt idx="105">
                  <c:v>35</c:v>
                </c:pt>
                <c:pt idx="106">
                  <c:v>70</c:v>
                </c:pt>
                <c:pt idx="107">
                  <c:v>55</c:v>
                </c:pt>
                <c:pt idx="108">
                  <c:v>55</c:v>
                </c:pt>
                <c:pt idx="109">
                  <c:v>57</c:v>
                </c:pt>
                <c:pt idx="110">
                  <c:v>52</c:v>
                </c:pt>
                <c:pt idx="111">
                  <c:v>60</c:v>
                </c:pt>
                <c:pt idx="112">
                  <c:v>55</c:v>
                </c:pt>
                <c:pt idx="113">
                  <c:v>64</c:v>
                </c:pt>
                <c:pt idx="114">
                  <c:v>53</c:v>
                </c:pt>
                <c:pt idx="115">
                  <c:v>75</c:v>
                </c:pt>
                <c:pt idx="116">
                  <c:v>63</c:v>
                </c:pt>
                <c:pt idx="117">
                  <c:v>76</c:v>
                </c:pt>
                <c:pt idx="118">
                  <c:v>86</c:v>
                </c:pt>
                <c:pt idx="119">
                  <c:v>129</c:v>
                </c:pt>
                <c:pt idx="120">
                  <c:v>91</c:v>
                </c:pt>
                <c:pt idx="121">
                  <c:v>111</c:v>
                </c:pt>
                <c:pt idx="122">
                  <c:v>137</c:v>
                </c:pt>
                <c:pt idx="123">
                  <c:v>144</c:v>
                </c:pt>
                <c:pt idx="124">
                  <c:v>163</c:v>
                </c:pt>
                <c:pt idx="125">
                  <c:v>175</c:v>
                </c:pt>
                <c:pt idx="126">
                  <c:v>137</c:v>
                </c:pt>
                <c:pt idx="127">
                  <c:v>212</c:v>
                </c:pt>
                <c:pt idx="128">
                  <c:v>274</c:v>
                </c:pt>
                <c:pt idx="129">
                  <c:v>310</c:v>
                </c:pt>
                <c:pt idx="130">
                  <c:v>271</c:v>
                </c:pt>
                <c:pt idx="131">
                  <c:v>301</c:v>
                </c:pt>
                <c:pt idx="132">
                  <c:v>316</c:v>
                </c:pt>
                <c:pt idx="133">
                  <c:v>275</c:v>
                </c:pt>
                <c:pt idx="134">
                  <c:v>193</c:v>
                </c:pt>
                <c:pt idx="135">
                  <c:v>155</c:v>
                </c:pt>
                <c:pt idx="136">
                  <c:v>170</c:v>
                </c:pt>
                <c:pt idx="137">
                  <c:v>191</c:v>
                </c:pt>
                <c:pt idx="138">
                  <c:v>186</c:v>
                </c:pt>
                <c:pt idx="139">
                  <c:v>115</c:v>
                </c:pt>
                <c:pt idx="140">
                  <c:v>150</c:v>
                </c:pt>
                <c:pt idx="141">
                  <c:v>124</c:v>
                </c:pt>
                <c:pt idx="142">
                  <c:v>107</c:v>
                </c:pt>
                <c:pt idx="143">
                  <c:v>185</c:v>
                </c:pt>
                <c:pt idx="144">
                  <c:v>177</c:v>
                </c:pt>
                <c:pt idx="145">
                  <c:v>153</c:v>
                </c:pt>
                <c:pt idx="146">
                  <c:v>178</c:v>
                </c:pt>
                <c:pt idx="147">
                  <c:v>171</c:v>
                </c:pt>
                <c:pt idx="148">
                  <c:v>90</c:v>
                </c:pt>
                <c:pt idx="149">
                  <c:v>62</c:v>
                </c:pt>
                <c:pt idx="150">
                  <c:v>45</c:v>
                </c:pt>
                <c:pt idx="151">
                  <c:v>52</c:v>
                </c:pt>
                <c:pt idx="152">
                  <c:v>29</c:v>
                </c:pt>
                <c:pt idx="153">
                  <c:v>55</c:v>
                </c:pt>
                <c:pt idx="154">
                  <c:v>50</c:v>
                </c:pt>
                <c:pt idx="155">
                  <c:v>43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'[Malaria 1 to 52 week 2014- Copy.xlsx]Sheet1'!$A$5</c:f>
              <c:strCache>
                <c:ptCount val="1"/>
                <c:pt idx="0">
                  <c:v>East Godavari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'[Malaria 1 to 52 week 2014- Copy.xlsx]Sheet1'!$B$5:$FA$5</c:f>
              <c:numCache>
                <c:formatCode>General</c:formatCode>
                <c:ptCount val="156"/>
                <c:pt idx="0">
                  <c:v>16</c:v>
                </c:pt>
                <c:pt idx="1">
                  <c:v>19</c:v>
                </c:pt>
                <c:pt idx="2">
                  <c:v>30</c:v>
                </c:pt>
                <c:pt idx="3">
                  <c:v>31</c:v>
                </c:pt>
                <c:pt idx="4">
                  <c:v>28</c:v>
                </c:pt>
                <c:pt idx="5">
                  <c:v>25</c:v>
                </c:pt>
                <c:pt idx="6">
                  <c:v>34</c:v>
                </c:pt>
                <c:pt idx="7">
                  <c:v>25</c:v>
                </c:pt>
                <c:pt idx="8">
                  <c:v>18</c:v>
                </c:pt>
                <c:pt idx="9">
                  <c:v>14</c:v>
                </c:pt>
                <c:pt idx="10">
                  <c:v>17</c:v>
                </c:pt>
                <c:pt idx="11">
                  <c:v>34</c:v>
                </c:pt>
                <c:pt idx="12">
                  <c:v>13</c:v>
                </c:pt>
                <c:pt idx="13">
                  <c:v>24</c:v>
                </c:pt>
                <c:pt idx="14">
                  <c:v>28</c:v>
                </c:pt>
                <c:pt idx="15">
                  <c:v>24</c:v>
                </c:pt>
                <c:pt idx="16">
                  <c:v>29</c:v>
                </c:pt>
                <c:pt idx="17">
                  <c:v>29</c:v>
                </c:pt>
                <c:pt idx="18">
                  <c:v>26</c:v>
                </c:pt>
                <c:pt idx="19">
                  <c:v>22</c:v>
                </c:pt>
                <c:pt idx="20">
                  <c:v>18</c:v>
                </c:pt>
                <c:pt idx="21">
                  <c:v>18</c:v>
                </c:pt>
                <c:pt idx="22">
                  <c:v>12</c:v>
                </c:pt>
                <c:pt idx="23">
                  <c:v>36</c:v>
                </c:pt>
                <c:pt idx="24">
                  <c:v>59</c:v>
                </c:pt>
                <c:pt idx="25">
                  <c:v>69</c:v>
                </c:pt>
                <c:pt idx="26">
                  <c:v>79</c:v>
                </c:pt>
                <c:pt idx="27">
                  <c:v>56</c:v>
                </c:pt>
                <c:pt idx="28">
                  <c:v>62</c:v>
                </c:pt>
                <c:pt idx="29">
                  <c:v>82</c:v>
                </c:pt>
                <c:pt idx="30">
                  <c:v>73</c:v>
                </c:pt>
                <c:pt idx="31">
                  <c:v>55</c:v>
                </c:pt>
                <c:pt idx="32">
                  <c:v>96</c:v>
                </c:pt>
                <c:pt idx="33">
                  <c:v>128</c:v>
                </c:pt>
                <c:pt idx="34">
                  <c:v>135</c:v>
                </c:pt>
                <c:pt idx="35">
                  <c:v>156</c:v>
                </c:pt>
                <c:pt idx="36">
                  <c:v>190</c:v>
                </c:pt>
                <c:pt idx="37">
                  <c:v>201</c:v>
                </c:pt>
                <c:pt idx="38">
                  <c:v>198</c:v>
                </c:pt>
                <c:pt idx="39">
                  <c:v>171</c:v>
                </c:pt>
                <c:pt idx="40">
                  <c:v>175</c:v>
                </c:pt>
                <c:pt idx="41">
                  <c:v>157</c:v>
                </c:pt>
                <c:pt idx="42" formatCode="0">
                  <c:v>203</c:v>
                </c:pt>
                <c:pt idx="43">
                  <c:v>231</c:v>
                </c:pt>
                <c:pt idx="44" formatCode="0">
                  <c:v>300</c:v>
                </c:pt>
                <c:pt idx="45" formatCode="0">
                  <c:v>198</c:v>
                </c:pt>
                <c:pt idx="46" formatCode="0">
                  <c:v>200</c:v>
                </c:pt>
                <c:pt idx="47" formatCode="0">
                  <c:v>181</c:v>
                </c:pt>
                <c:pt idx="48" formatCode="0">
                  <c:v>296</c:v>
                </c:pt>
                <c:pt idx="49" formatCode="0">
                  <c:v>300</c:v>
                </c:pt>
                <c:pt idx="50">
                  <c:v>304</c:v>
                </c:pt>
                <c:pt idx="51">
                  <c:v>321</c:v>
                </c:pt>
                <c:pt idx="52">
                  <c:v>42</c:v>
                </c:pt>
                <c:pt idx="53">
                  <c:v>36</c:v>
                </c:pt>
                <c:pt idx="54">
                  <c:v>39</c:v>
                </c:pt>
                <c:pt idx="55">
                  <c:v>72</c:v>
                </c:pt>
                <c:pt idx="56">
                  <c:v>56</c:v>
                </c:pt>
                <c:pt idx="57">
                  <c:v>39</c:v>
                </c:pt>
                <c:pt idx="58">
                  <c:v>69</c:v>
                </c:pt>
                <c:pt idx="59">
                  <c:v>63</c:v>
                </c:pt>
                <c:pt idx="60">
                  <c:v>75</c:v>
                </c:pt>
                <c:pt idx="61">
                  <c:v>36</c:v>
                </c:pt>
                <c:pt idx="62">
                  <c:v>59</c:v>
                </c:pt>
                <c:pt idx="63">
                  <c:v>147</c:v>
                </c:pt>
                <c:pt idx="64">
                  <c:v>145</c:v>
                </c:pt>
                <c:pt idx="65">
                  <c:v>217</c:v>
                </c:pt>
                <c:pt idx="66">
                  <c:v>116</c:v>
                </c:pt>
                <c:pt idx="67">
                  <c:v>134</c:v>
                </c:pt>
                <c:pt idx="68">
                  <c:v>35</c:v>
                </c:pt>
                <c:pt idx="69">
                  <c:v>120</c:v>
                </c:pt>
                <c:pt idx="70">
                  <c:v>127</c:v>
                </c:pt>
                <c:pt idx="71">
                  <c:v>126</c:v>
                </c:pt>
                <c:pt idx="72">
                  <c:v>139</c:v>
                </c:pt>
                <c:pt idx="73">
                  <c:v>135</c:v>
                </c:pt>
                <c:pt idx="74">
                  <c:v>142</c:v>
                </c:pt>
                <c:pt idx="75">
                  <c:v>150</c:v>
                </c:pt>
                <c:pt idx="76">
                  <c:v>133</c:v>
                </c:pt>
                <c:pt idx="77">
                  <c:v>150</c:v>
                </c:pt>
                <c:pt idx="78">
                  <c:v>139</c:v>
                </c:pt>
                <c:pt idx="79">
                  <c:v>150</c:v>
                </c:pt>
                <c:pt idx="80">
                  <c:v>167</c:v>
                </c:pt>
                <c:pt idx="81">
                  <c:v>180</c:v>
                </c:pt>
                <c:pt idx="82">
                  <c:v>156</c:v>
                </c:pt>
                <c:pt idx="83">
                  <c:v>132</c:v>
                </c:pt>
                <c:pt idx="84">
                  <c:v>169</c:v>
                </c:pt>
                <c:pt idx="85">
                  <c:v>155</c:v>
                </c:pt>
                <c:pt idx="86">
                  <c:v>161</c:v>
                </c:pt>
                <c:pt idx="87">
                  <c:v>131</c:v>
                </c:pt>
                <c:pt idx="88">
                  <c:v>126</c:v>
                </c:pt>
                <c:pt idx="89">
                  <c:v>150</c:v>
                </c:pt>
                <c:pt idx="90">
                  <c:v>138</c:v>
                </c:pt>
                <c:pt idx="91">
                  <c:v>152</c:v>
                </c:pt>
                <c:pt idx="92">
                  <c:v>175</c:v>
                </c:pt>
                <c:pt idx="93">
                  <c:v>137</c:v>
                </c:pt>
                <c:pt idx="94" formatCode="0">
                  <c:v>169</c:v>
                </c:pt>
                <c:pt idx="95">
                  <c:v>140</c:v>
                </c:pt>
                <c:pt idx="96" formatCode="0">
                  <c:v>155</c:v>
                </c:pt>
                <c:pt idx="97" formatCode="0">
                  <c:v>177</c:v>
                </c:pt>
                <c:pt idx="98" formatCode="0">
                  <c:v>190</c:v>
                </c:pt>
                <c:pt idx="99" formatCode="0">
                  <c:v>150</c:v>
                </c:pt>
                <c:pt idx="100" formatCode="0">
                  <c:v>190</c:v>
                </c:pt>
                <c:pt idx="101" formatCode="0">
                  <c:v>209</c:v>
                </c:pt>
                <c:pt idx="102">
                  <c:v>227</c:v>
                </c:pt>
                <c:pt idx="103">
                  <c:v>179</c:v>
                </c:pt>
                <c:pt idx="104">
                  <c:v>79</c:v>
                </c:pt>
                <c:pt idx="105">
                  <c:v>130</c:v>
                </c:pt>
                <c:pt idx="106">
                  <c:v>107</c:v>
                </c:pt>
                <c:pt idx="107">
                  <c:v>95</c:v>
                </c:pt>
                <c:pt idx="108">
                  <c:v>72</c:v>
                </c:pt>
                <c:pt idx="109">
                  <c:v>59</c:v>
                </c:pt>
                <c:pt idx="110">
                  <c:v>90</c:v>
                </c:pt>
                <c:pt idx="111">
                  <c:v>83</c:v>
                </c:pt>
                <c:pt idx="112">
                  <c:v>146</c:v>
                </c:pt>
                <c:pt idx="113">
                  <c:v>150</c:v>
                </c:pt>
                <c:pt idx="114">
                  <c:v>158</c:v>
                </c:pt>
                <c:pt idx="115">
                  <c:v>165</c:v>
                </c:pt>
                <c:pt idx="116">
                  <c:v>160</c:v>
                </c:pt>
                <c:pt idx="117">
                  <c:v>162</c:v>
                </c:pt>
                <c:pt idx="118">
                  <c:v>188</c:v>
                </c:pt>
                <c:pt idx="119">
                  <c:v>155</c:v>
                </c:pt>
                <c:pt idx="120">
                  <c:v>148</c:v>
                </c:pt>
                <c:pt idx="121">
                  <c:v>152</c:v>
                </c:pt>
                <c:pt idx="122">
                  <c:v>164</c:v>
                </c:pt>
                <c:pt idx="123">
                  <c:v>182</c:v>
                </c:pt>
                <c:pt idx="124">
                  <c:v>170</c:v>
                </c:pt>
                <c:pt idx="125">
                  <c:v>163</c:v>
                </c:pt>
                <c:pt idx="126">
                  <c:v>183</c:v>
                </c:pt>
                <c:pt idx="127">
                  <c:v>155</c:v>
                </c:pt>
                <c:pt idx="128">
                  <c:v>162</c:v>
                </c:pt>
                <c:pt idx="129">
                  <c:v>185</c:v>
                </c:pt>
                <c:pt idx="130">
                  <c:v>249</c:v>
                </c:pt>
                <c:pt idx="131">
                  <c:v>215</c:v>
                </c:pt>
                <c:pt idx="132">
                  <c:v>265</c:v>
                </c:pt>
                <c:pt idx="133">
                  <c:v>232</c:v>
                </c:pt>
                <c:pt idx="134">
                  <c:v>156</c:v>
                </c:pt>
                <c:pt idx="135">
                  <c:v>155</c:v>
                </c:pt>
                <c:pt idx="136">
                  <c:v>175</c:v>
                </c:pt>
                <c:pt idx="137">
                  <c:v>186</c:v>
                </c:pt>
                <c:pt idx="138">
                  <c:v>234</c:v>
                </c:pt>
                <c:pt idx="139">
                  <c:v>186</c:v>
                </c:pt>
                <c:pt idx="140">
                  <c:v>155</c:v>
                </c:pt>
                <c:pt idx="141">
                  <c:v>198</c:v>
                </c:pt>
                <c:pt idx="142">
                  <c:v>187</c:v>
                </c:pt>
                <c:pt idx="143">
                  <c:v>217</c:v>
                </c:pt>
                <c:pt idx="144">
                  <c:v>196</c:v>
                </c:pt>
                <c:pt idx="145">
                  <c:v>210</c:v>
                </c:pt>
                <c:pt idx="146">
                  <c:v>232</c:v>
                </c:pt>
                <c:pt idx="147">
                  <c:v>144</c:v>
                </c:pt>
                <c:pt idx="148">
                  <c:v>140</c:v>
                </c:pt>
                <c:pt idx="149">
                  <c:v>207</c:v>
                </c:pt>
                <c:pt idx="150">
                  <c:v>212</c:v>
                </c:pt>
                <c:pt idx="151">
                  <c:v>202</c:v>
                </c:pt>
                <c:pt idx="152">
                  <c:v>255</c:v>
                </c:pt>
                <c:pt idx="153">
                  <c:v>345</c:v>
                </c:pt>
                <c:pt idx="154">
                  <c:v>427</c:v>
                </c:pt>
                <c:pt idx="155">
                  <c:v>259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'[Malaria 1 to 52 week 2014- Copy.xlsx]Sheet1'!$A$6</c:f>
              <c:strCache>
                <c:ptCount val="1"/>
                <c:pt idx="0">
                  <c:v>West Godavari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val>
            <c:numRef>
              <c:f>'[Malaria 1 to 52 week 2014- Copy.xlsx]Sheet1'!$B$6:$FA$6</c:f>
              <c:numCache>
                <c:formatCode>General</c:formatCode>
                <c:ptCount val="156"/>
                <c:pt idx="0">
                  <c:v>0</c:v>
                </c:pt>
                <c:pt idx="1">
                  <c:v>21</c:v>
                </c:pt>
                <c:pt idx="2">
                  <c:v>5</c:v>
                </c:pt>
                <c:pt idx="3">
                  <c:v>14</c:v>
                </c:pt>
                <c:pt idx="4">
                  <c:v>2</c:v>
                </c:pt>
                <c:pt idx="5">
                  <c:v>30</c:v>
                </c:pt>
                <c:pt idx="6">
                  <c:v>0</c:v>
                </c:pt>
                <c:pt idx="7">
                  <c:v>33</c:v>
                </c:pt>
                <c:pt idx="8">
                  <c:v>21</c:v>
                </c:pt>
                <c:pt idx="9">
                  <c:v>93</c:v>
                </c:pt>
                <c:pt idx="10">
                  <c:v>24</c:v>
                </c:pt>
                <c:pt idx="11">
                  <c:v>19</c:v>
                </c:pt>
                <c:pt idx="12">
                  <c:v>4</c:v>
                </c:pt>
                <c:pt idx="13">
                  <c:v>29</c:v>
                </c:pt>
                <c:pt idx="14">
                  <c:v>8</c:v>
                </c:pt>
                <c:pt idx="15">
                  <c:v>2</c:v>
                </c:pt>
                <c:pt idx="16">
                  <c:v>14</c:v>
                </c:pt>
                <c:pt idx="17">
                  <c:v>17</c:v>
                </c:pt>
                <c:pt idx="18">
                  <c:v>1</c:v>
                </c:pt>
                <c:pt idx="19">
                  <c:v>2</c:v>
                </c:pt>
                <c:pt idx="20">
                  <c:v>16</c:v>
                </c:pt>
                <c:pt idx="21">
                  <c:v>9</c:v>
                </c:pt>
                <c:pt idx="22">
                  <c:v>29</c:v>
                </c:pt>
                <c:pt idx="23">
                  <c:v>25</c:v>
                </c:pt>
                <c:pt idx="24">
                  <c:v>26</c:v>
                </c:pt>
                <c:pt idx="25">
                  <c:v>45</c:v>
                </c:pt>
                <c:pt idx="26">
                  <c:v>37</c:v>
                </c:pt>
                <c:pt idx="27">
                  <c:v>39</c:v>
                </c:pt>
                <c:pt idx="28">
                  <c:v>33</c:v>
                </c:pt>
                <c:pt idx="29">
                  <c:v>21</c:v>
                </c:pt>
                <c:pt idx="30">
                  <c:v>15</c:v>
                </c:pt>
                <c:pt idx="31">
                  <c:v>13</c:v>
                </c:pt>
                <c:pt idx="32">
                  <c:v>21</c:v>
                </c:pt>
                <c:pt idx="33">
                  <c:v>17</c:v>
                </c:pt>
                <c:pt idx="34">
                  <c:v>12</c:v>
                </c:pt>
                <c:pt idx="35">
                  <c:v>20</c:v>
                </c:pt>
                <c:pt idx="36">
                  <c:v>12</c:v>
                </c:pt>
                <c:pt idx="37">
                  <c:v>22</c:v>
                </c:pt>
                <c:pt idx="38">
                  <c:v>18</c:v>
                </c:pt>
                <c:pt idx="39">
                  <c:v>23</c:v>
                </c:pt>
                <c:pt idx="40">
                  <c:v>18</c:v>
                </c:pt>
                <c:pt idx="41">
                  <c:v>24</c:v>
                </c:pt>
                <c:pt idx="42" formatCode="0">
                  <c:v>19</c:v>
                </c:pt>
                <c:pt idx="43">
                  <c:v>10</c:v>
                </c:pt>
                <c:pt idx="44" formatCode="0">
                  <c:v>12</c:v>
                </c:pt>
                <c:pt idx="45" formatCode="0">
                  <c:v>8</c:v>
                </c:pt>
                <c:pt idx="46" formatCode="0">
                  <c:v>12</c:v>
                </c:pt>
                <c:pt idx="47" formatCode="0">
                  <c:v>10</c:v>
                </c:pt>
                <c:pt idx="48" formatCode="0">
                  <c:v>17</c:v>
                </c:pt>
                <c:pt idx="49" formatCode="0">
                  <c:v>15</c:v>
                </c:pt>
                <c:pt idx="50">
                  <c:v>22</c:v>
                </c:pt>
                <c:pt idx="51">
                  <c:v>28</c:v>
                </c:pt>
                <c:pt idx="52">
                  <c:v>2</c:v>
                </c:pt>
                <c:pt idx="53">
                  <c:v>4</c:v>
                </c:pt>
                <c:pt idx="54">
                  <c:v>4</c:v>
                </c:pt>
                <c:pt idx="55">
                  <c:v>11</c:v>
                </c:pt>
                <c:pt idx="56">
                  <c:v>38</c:v>
                </c:pt>
                <c:pt idx="57">
                  <c:v>4</c:v>
                </c:pt>
                <c:pt idx="58">
                  <c:v>9</c:v>
                </c:pt>
                <c:pt idx="59">
                  <c:v>8</c:v>
                </c:pt>
                <c:pt idx="60">
                  <c:v>12</c:v>
                </c:pt>
                <c:pt idx="61">
                  <c:v>7</c:v>
                </c:pt>
                <c:pt idx="62">
                  <c:v>6</c:v>
                </c:pt>
                <c:pt idx="63">
                  <c:v>26</c:v>
                </c:pt>
                <c:pt idx="64">
                  <c:v>14</c:v>
                </c:pt>
                <c:pt idx="65">
                  <c:v>20</c:v>
                </c:pt>
                <c:pt idx="66">
                  <c:v>2</c:v>
                </c:pt>
                <c:pt idx="67">
                  <c:v>2</c:v>
                </c:pt>
                <c:pt idx="68">
                  <c:v>10</c:v>
                </c:pt>
                <c:pt idx="69">
                  <c:v>12</c:v>
                </c:pt>
                <c:pt idx="70">
                  <c:v>4</c:v>
                </c:pt>
                <c:pt idx="71">
                  <c:v>8</c:v>
                </c:pt>
                <c:pt idx="72">
                  <c:v>11</c:v>
                </c:pt>
                <c:pt idx="73">
                  <c:v>2</c:v>
                </c:pt>
                <c:pt idx="74">
                  <c:v>6</c:v>
                </c:pt>
                <c:pt idx="75">
                  <c:v>9</c:v>
                </c:pt>
                <c:pt idx="76">
                  <c:v>8</c:v>
                </c:pt>
                <c:pt idx="77">
                  <c:v>6</c:v>
                </c:pt>
                <c:pt idx="78">
                  <c:v>29</c:v>
                </c:pt>
                <c:pt idx="79">
                  <c:v>21</c:v>
                </c:pt>
                <c:pt idx="80">
                  <c:v>31</c:v>
                </c:pt>
                <c:pt idx="81">
                  <c:v>18</c:v>
                </c:pt>
                <c:pt idx="82">
                  <c:v>22</c:v>
                </c:pt>
                <c:pt idx="83">
                  <c:v>8</c:v>
                </c:pt>
                <c:pt idx="84">
                  <c:v>8</c:v>
                </c:pt>
                <c:pt idx="85">
                  <c:v>11</c:v>
                </c:pt>
                <c:pt idx="86">
                  <c:v>26</c:v>
                </c:pt>
                <c:pt idx="87">
                  <c:v>26</c:v>
                </c:pt>
                <c:pt idx="88">
                  <c:v>16</c:v>
                </c:pt>
                <c:pt idx="89">
                  <c:v>22</c:v>
                </c:pt>
                <c:pt idx="90">
                  <c:v>16</c:v>
                </c:pt>
                <c:pt idx="91">
                  <c:v>23</c:v>
                </c:pt>
                <c:pt idx="92">
                  <c:v>12</c:v>
                </c:pt>
                <c:pt idx="93">
                  <c:v>14</c:v>
                </c:pt>
                <c:pt idx="94" formatCode="0">
                  <c:v>13</c:v>
                </c:pt>
                <c:pt idx="95">
                  <c:v>10</c:v>
                </c:pt>
                <c:pt idx="96" formatCode="0">
                  <c:v>6</c:v>
                </c:pt>
                <c:pt idx="97" formatCode="0">
                  <c:v>6</c:v>
                </c:pt>
                <c:pt idx="98" formatCode="0">
                  <c:v>20</c:v>
                </c:pt>
                <c:pt idx="99" formatCode="0">
                  <c:v>10</c:v>
                </c:pt>
                <c:pt idx="100" formatCode="0">
                  <c:v>20</c:v>
                </c:pt>
                <c:pt idx="101" formatCode="0">
                  <c:v>10</c:v>
                </c:pt>
                <c:pt idx="102">
                  <c:v>14</c:v>
                </c:pt>
                <c:pt idx="103">
                  <c:v>25</c:v>
                </c:pt>
                <c:pt idx="104">
                  <c:v>2</c:v>
                </c:pt>
                <c:pt idx="105">
                  <c:v>7</c:v>
                </c:pt>
                <c:pt idx="106">
                  <c:v>4</c:v>
                </c:pt>
                <c:pt idx="107">
                  <c:v>8</c:v>
                </c:pt>
                <c:pt idx="108">
                  <c:v>8</c:v>
                </c:pt>
                <c:pt idx="109">
                  <c:v>6</c:v>
                </c:pt>
                <c:pt idx="110">
                  <c:v>9</c:v>
                </c:pt>
                <c:pt idx="111">
                  <c:v>6</c:v>
                </c:pt>
                <c:pt idx="112">
                  <c:v>12</c:v>
                </c:pt>
                <c:pt idx="113">
                  <c:v>11</c:v>
                </c:pt>
                <c:pt idx="114">
                  <c:v>8</c:v>
                </c:pt>
                <c:pt idx="115">
                  <c:v>30</c:v>
                </c:pt>
                <c:pt idx="116">
                  <c:v>17</c:v>
                </c:pt>
                <c:pt idx="117">
                  <c:v>24</c:v>
                </c:pt>
                <c:pt idx="118">
                  <c:v>4</c:v>
                </c:pt>
                <c:pt idx="119">
                  <c:v>4</c:v>
                </c:pt>
                <c:pt idx="120">
                  <c:v>12</c:v>
                </c:pt>
                <c:pt idx="121">
                  <c:v>16</c:v>
                </c:pt>
                <c:pt idx="122">
                  <c:v>7</c:v>
                </c:pt>
                <c:pt idx="123">
                  <c:v>10</c:v>
                </c:pt>
                <c:pt idx="124">
                  <c:v>11</c:v>
                </c:pt>
                <c:pt idx="125">
                  <c:v>3</c:v>
                </c:pt>
                <c:pt idx="126">
                  <c:v>8</c:v>
                </c:pt>
                <c:pt idx="127">
                  <c:v>9</c:v>
                </c:pt>
                <c:pt idx="128">
                  <c:v>12</c:v>
                </c:pt>
                <c:pt idx="129">
                  <c:v>13</c:v>
                </c:pt>
                <c:pt idx="130">
                  <c:v>32</c:v>
                </c:pt>
                <c:pt idx="131">
                  <c:v>25</c:v>
                </c:pt>
                <c:pt idx="132">
                  <c:v>39</c:v>
                </c:pt>
                <c:pt idx="133">
                  <c:v>22</c:v>
                </c:pt>
                <c:pt idx="134">
                  <c:v>24</c:v>
                </c:pt>
                <c:pt idx="135">
                  <c:v>10</c:v>
                </c:pt>
                <c:pt idx="136">
                  <c:v>12</c:v>
                </c:pt>
                <c:pt idx="137">
                  <c:v>17</c:v>
                </c:pt>
                <c:pt idx="138">
                  <c:v>32</c:v>
                </c:pt>
                <c:pt idx="139">
                  <c:v>26</c:v>
                </c:pt>
                <c:pt idx="140">
                  <c:v>12</c:v>
                </c:pt>
                <c:pt idx="141">
                  <c:v>10</c:v>
                </c:pt>
                <c:pt idx="142">
                  <c:v>20</c:v>
                </c:pt>
                <c:pt idx="143">
                  <c:v>23</c:v>
                </c:pt>
                <c:pt idx="144">
                  <c:v>13</c:v>
                </c:pt>
                <c:pt idx="145">
                  <c:v>10</c:v>
                </c:pt>
                <c:pt idx="146">
                  <c:v>6</c:v>
                </c:pt>
                <c:pt idx="147">
                  <c:v>12</c:v>
                </c:pt>
                <c:pt idx="148">
                  <c:v>7</c:v>
                </c:pt>
                <c:pt idx="149">
                  <c:v>7</c:v>
                </c:pt>
                <c:pt idx="150">
                  <c:v>13</c:v>
                </c:pt>
                <c:pt idx="151">
                  <c:v>7</c:v>
                </c:pt>
                <c:pt idx="152">
                  <c:v>26</c:v>
                </c:pt>
                <c:pt idx="153">
                  <c:v>12</c:v>
                </c:pt>
                <c:pt idx="154">
                  <c:v>14</c:v>
                </c:pt>
                <c:pt idx="155">
                  <c:v>25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'[Malaria 1 to 52 week 2014- Copy.xlsx]Sheet1'!$A$7</c:f>
              <c:strCache>
                <c:ptCount val="1"/>
                <c:pt idx="0">
                  <c:v>Krishna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val>
            <c:numRef>
              <c:f>'[Malaria 1 to 52 week 2014- Copy.xlsx]Sheet1'!$B$7:$FA$7</c:f>
              <c:numCache>
                <c:formatCode>General</c:formatCode>
                <c:ptCount val="156"/>
                <c:pt idx="0">
                  <c:v>3</c:v>
                </c:pt>
                <c:pt idx="1">
                  <c:v>5</c:v>
                </c:pt>
                <c:pt idx="2">
                  <c:v>4</c:v>
                </c:pt>
                <c:pt idx="3">
                  <c:v>1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2</c:v>
                </c:pt>
                <c:pt idx="8">
                  <c:v>1</c:v>
                </c:pt>
                <c:pt idx="9">
                  <c:v>4</c:v>
                </c:pt>
                <c:pt idx="10">
                  <c:v>2</c:v>
                </c:pt>
                <c:pt idx="11">
                  <c:v>2</c:v>
                </c:pt>
                <c:pt idx="12">
                  <c:v>11</c:v>
                </c:pt>
                <c:pt idx="13">
                  <c:v>3</c:v>
                </c:pt>
                <c:pt idx="14">
                  <c:v>2</c:v>
                </c:pt>
                <c:pt idx="15">
                  <c:v>5</c:v>
                </c:pt>
                <c:pt idx="16">
                  <c:v>9</c:v>
                </c:pt>
                <c:pt idx="17">
                  <c:v>4</c:v>
                </c:pt>
                <c:pt idx="18">
                  <c:v>2</c:v>
                </c:pt>
                <c:pt idx="19">
                  <c:v>6</c:v>
                </c:pt>
                <c:pt idx="20">
                  <c:v>6</c:v>
                </c:pt>
                <c:pt idx="21">
                  <c:v>7</c:v>
                </c:pt>
                <c:pt idx="22">
                  <c:v>6</c:v>
                </c:pt>
                <c:pt idx="23">
                  <c:v>6</c:v>
                </c:pt>
                <c:pt idx="24">
                  <c:v>2</c:v>
                </c:pt>
                <c:pt idx="25">
                  <c:v>3</c:v>
                </c:pt>
                <c:pt idx="26">
                  <c:v>3</c:v>
                </c:pt>
                <c:pt idx="27">
                  <c:v>5</c:v>
                </c:pt>
                <c:pt idx="28">
                  <c:v>19</c:v>
                </c:pt>
                <c:pt idx="29">
                  <c:v>16</c:v>
                </c:pt>
                <c:pt idx="30">
                  <c:v>9</c:v>
                </c:pt>
                <c:pt idx="31">
                  <c:v>13</c:v>
                </c:pt>
                <c:pt idx="32">
                  <c:v>14</c:v>
                </c:pt>
                <c:pt idx="33">
                  <c:v>20</c:v>
                </c:pt>
                <c:pt idx="34">
                  <c:v>16</c:v>
                </c:pt>
                <c:pt idx="35">
                  <c:v>10</c:v>
                </c:pt>
                <c:pt idx="36">
                  <c:v>18</c:v>
                </c:pt>
                <c:pt idx="37">
                  <c:v>24</c:v>
                </c:pt>
                <c:pt idx="38">
                  <c:v>23</c:v>
                </c:pt>
                <c:pt idx="39">
                  <c:v>21</c:v>
                </c:pt>
                <c:pt idx="40">
                  <c:v>0</c:v>
                </c:pt>
                <c:pt idx="41">
                  <c:v>11</c:v>
                </c:pt>
                <c:pt idx="42" formatCode="0">
                  <c:v>9</c:v>
                </c:pt>
                <c:pt idx="43">
                  <c:v>12</c:v>
                </c:pt>
                <c:pt idx="44" formatCode="0">
                  <c:v>17</c:v>
                </c:pt>
                <c:pt idx="45" formatCode="0">
                  <c:v>10</c:v>
                </c:pt>
                <c:pt idx="46" formatCode="0">
                  <c:v>10</c:v>
                </c:pt>
                <c:pt idx="47" formatCode="0">
                  <c:v>11</c:v>
                </c:pt>
                <c:pt idx="48" formatCode="0">
                  <c:v>6</c:v>
                </c:pt>
                <c:pt idx="49" formatCode="0">
                  <c:v>5</c:v>
                </c:pt>
                <c:pt idx="50">
                  <c:v>3</c:v>
                </c:pt>
                <c:pt idx="51">
                  <c:v>2</c:v>
                </c:pt>
                <c:pt idx="52">
                  <c:v>1</c:v>
                </c:pt>
                <c:pt idx="53">
                  <c:v>0</c:v>
                </c:pt>
                <c:pt idx="54">
                  <c:v>3</c:v>
                </c:pt>
                <c:pt idx="55">
                  <c:v>0</c:v>
                </c:pt>
                <c:pt idx="56">
                  <c:v>1</c:v>
                </c:pt>
                <c:pt idx="57">
                  <c:v>1</c:v>
                </c:pt>
                <c:pt idx="58">
                  <c:v>0</c:v>
                </c:pt>
                <c:pt idx="59">
                  <c:v>2</c:v>
                </c:pt>
                <c:pt idx="60">
                  <c:v>2</c:v>
                </c:pt>
                <c:pt idx="61">
                  <c:v>3</c:v>
                </c:pt>
                <c:pt idx="62">
                  <c:v>2</c:v>
                </c:pt>
                <c:pt idx="63">
                  <c:v>10</c:v>
                </c:pt>
                <c:pt idx="64">
                  <c:v>0</c:v>
                </c:pt>
                <c:pt idx="65">
                  <c:v>6</c:v>
                </c:pt>
                <c:pt idx="66">
                  <c:v>3</c:v>
                </c:pt>
                <c:pt idx="67">
                  <c:v>1</c:v>
                </c:pt>
                <c:pt idx="68">
                  <c:v>0</c:v>
                </c:pt>
                <c:pt idx="69">
                  <c:v>1</c:v>
                </c:pt>
                <c:pt idx="70">
                  <c:v>0</c:v>
                </c:pt>
                <c:pt idx="71">
                  <c:v>1</c:v>
                </c:pt>
                <c:pt idx="72">
                  <c:v>7</c:v>
                </c:pt>
                <c:pt idx="73">
                  <c:v>2</c:v>
                </c:pt>
                <c:pt idx="74">
                  <c:v>4</c:v>
                </c:pt>
                <c:pt idx="75">
                  <c:v>4</c:v>
                </c:pt>
                <c:pt idx="76">
                  <c:v>3</c:v>
                </c:pt>
                <c:pt idx="77">
                  <c:v>7</c:v>
                </c:pt>
                <c:pt idx="78">
                  <c:v>9</c:v>
                </c:pt>
                <c:pt idx="79">
                  <c:v>8</c:v>
                </c:pt>
                <c:pt idx="80">
                  <c:v>6</c:v>
                </c:pt>
                <c:pt idx="81">
                  <c:v>28</c:v>
                </c:pt>
                <c:pt idx="82">
                  <c:v>19</c:v>
                </c:pt>
                <c:pt idx="83">
                  <c:v>22</c:v>
                </c:pt>
                <c:pt idx="84">
                  <c:v>12</c:v>
                </c:pt>
                <c:pt idx="85">
                  <c:v>22</c:v>
                </c:pt>
                <c:pt idx="86">
                  <c:v>26</c:v>
                </c:pt>
                <c:pt idx="87">
                  <c:v>8</c:v>
                </c:pt>
                <c:pt idx="88">
                  <c:v>17</c:v>
                </c:pt>
                <c:pt idx="89">
                  <c:v>24</c:v>
                </c:pt>
                <c:pt idx="90">
                  <c:v>41</c:v>
                </c:pt>
                <c:pt idx="91">
                  <c:v>21</c:v>
                </c:pt>
                <c:pt idx="92">
                  <c:v>34</c:v>
                </c:pt>
                <c:pt idx="93">
                  <c:v>0</c:v>
                </c:pt>
                <c:pt idx="94" formatCode="0">
                  <c:v>13</c:v>
                </c:pt>
                <c:pt idx="95">
                  <c:v>18</c:v>
                </c:pt>
                <c:pt idx="96" formatCode="0">
                  <c:v>27</c:v>
                </c:pt>
                <c:pt idx="97" formatCode="0">
                  <c:v>20</c:v>
                </c:pt>
                <c:pt idx="98" formatCode="0">
                  <c:v>16</c:v>
                </c:pt>
                <c:pt idx="99" formatCode="0">
                  <c:v>21</c:v>
                </c:pt>
                <c:pt idx="100" formatCode="0">
                  <c:v>16</c:v>
                </c:pt>
                <c:pt idx="101" formatCode="0">
                  <c:v>15</c:v>
                </c:pt>
                <c:pt idx="102">
                  <c:v>9</c:v>
                </c:pt>
                <c:pt idx="103">
                  <c:v>5</c:v>
                </c:pt>
                <c:pt idx="104">
                  <c:v>10</c:v>
                </c:pt>
                <c:pt idx="105">
                  <c:v>4</c:v>
                </c:pt>
                <c:pt idx="106">
                  <c:v>6</c:v>
                </c:pt>
                <c:pt idx="107">
                  <c:v>3</c:v>
                </c:pt>
                <c:pt idx="108">
                  <c:v>0</c:v>
                </c:pt>
                <c:pt idx="109">
                  <c:v>1</c:v>
                </c:pt>
                <c:pt idx="110">
                  <c:v>0</c:v>
                </c:pt>
                <c:pt idx="111">
                  <c:v>4</c:v>
                </c:pt>
                <c:pt idx="112">
                  <c:v>2</c:v>
                </c:pt>
                <c:pt idx="113">
                  <c:v>3</c:v>
                </c:pt>
                <c:pt idx="114">
                  <c:v>2</c:v>
                </c:pt>
                <c:pt idx="115">
                  <c:v>15</c:v>
                </c:pt>
                <c:pt idx="116">
                  <c:v>1</c:v>
                </c:pt>
                <c:pt idx="117">
                  <c:v>8</c:v>
                </c:pt>
                <c:pt idx="118">
                  <c:v>3</c:v>
                </c:pt>
                <c:pt idx="119">
                  <c:v>2</c:v>
                </c:pt>
                <c:pt idx="120">
                  <c:v>5</c:v>
                </c:pt>
                <c:pt idx="121">
                  <c:v>0</c:v>
                </c:pt>
                <c:pt idx="122">
                  <c:v>2</c:v>
                </c:pt>
                <c:pt idx="123">
                  <c:v>1</c:v>
                </c:pt>
                <c:pt idx="124">
                  <c:v>10</c:v>
                </c:pt>
                <c:pt idx="125">
                  <c:v>4</c:v>
                </c:pt>
                <c:pt idx="126">
                  <c:v>6</c:v>
                </c:pt>
                <c:pt idx="127">
                  <c:v>8</c:v>
                </c:pt>
                <c:pt idx="128">
                  <c:v>6</c:v>
                </c:pt>
                <c:pt idx="129">
                  <c:v>11</c:v>
                </c:pt>
                <c:pt idx="130">
                  <c:v>14</c:v>
                </c:pt>
                <c:pt idx="131">
                  <c:v>10</c:v>
                </c:pt>
                <c:pt idx="132">
                  <c:v>15</c:v>
                </c:pt>
                <c:pt idx="133">
                  <c:v>39</c:v>
                </c:pt>
                <c:pt idx="134">
                  <c:v>36</c:v>
                </c:pt>
                <c:pt idx="135">
                  <c:v>29</c:v>
                </c:pt>
                <c:pt idx="136">
                  <c:v>15</c:v>
                </c:pt>
                <c:pt idx="137">
                  <c:v>36</c:v>
                </c:pt>
                <c:pt idx="138">
                  <c:v>44</c:v>
                </c:pt>
                <c:pt idx="139">
                  <c:v>19</c:v>
                </c:pt>
                <c:pt idx="140">
                  <c:v>18</c:v>
                </c:pt>
                <c:pt idx="141">
                  <c:v>2</c:v>
                </c:pt>
                <c:pt idx="142">
                  <c:v>30</c:v>
                </c:pt>
                <c:pt idx="143">
                  <c:v>55</c:v>
                </c:pt>
                <c:pt idx="144">
                  <c:v>34</c:v>
                </c:pt>
                <c:pt idx="145">
                  <c:v>9</c:v>
                </c:pt>
                <c:pt idx="146">
                  <c:v>21</c:v>
                </c:pt>
                <c:pt idx="147">
                  <c:v>22</c:v>
                </c:pt>
                <c:pt idx="148">
                  <c:v>18</c:v>
                </c:pt>
                <c:pt idx="149">
                  <c:v>27</c:v>
                </c:pt>
                <c:pt idx="150">
                  <c:v>9</c:v>
                </c:pt>
                <c:pt idx="151">
                  <c:v>22</c:v>
                </c:pt>
                <c:pt idx="152">
                  <c:v>17</c:v>
                </c:pt>
                <c:pt idx="153">
                  <c:v>13</c:v>
                </c:pt>
                <c:pt idx="154">
                  <c:v>4</c:v>
                </c:pt>
                <c:pt idx="155">
                  <c:v>9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'[Malaria 1 to 52 week 2014- Copy.xlsx]Sheet1'!$A$8</c:f>
              <c:strCache>
                <c:ptCount val="1"/>
                <c:pt idx="0">
                  <c:v>Guntur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'[Malaria 1 to 52 week 2014- Copy.xlsx]Sheet1'!$B$8:$FA$8</c:f>
              <c:numCache>
                <c:formatCode>General</c:formatCode>
                <c:ptCount val="156"/>
                <c:pt idx="0">
                  <c:v>0</c:v>
                </c:pt>
                <c:pt idx="1">
                  <c:v>14</c:v>
                </c:pt>
                <c:pt idx="2">
                  <c:v>6</c:v>
                </c:pt>
                <c:pt idx="3">
                  <c:v>6</c:v>
                </c:pt>
                <c:pt idx="4">
                  <c:v>11</c:v>
                </c:pt>
                <c:pt idx="5">
                  <c:v>6</c:v>
                </c:pt>
                <c:pt idx="6">
                  <c:v>12</c:v>
                </c:pt>
                <c:pt idx="7">
                  <c:v>9</c:v>
                </c:pt>
                <c:pt idx="8">
                  <c:v>4</c:v>
                </c:pt>
                <c:pt idx="9">
                  <c:v>6</c:v>
                </c:pt>
                <c:pt idx="10">
                  <c:v>6</c:v>
                </c:pt>
                <c:pt idx="11">
                  <c:v>10</c:v>
                </c:pt>
                <c:pt idx="12">
                  <c:v>7</c:v>
                </c:pt>
                <c:pt idx="13">
                  <c:v>2</c:v>
                </c:pt>
                <c:pt idx="14">
                  <c:v>3</c:v>
                </c:pt>
                <c:pt idx="15">
                  <c:v>2</c:v>
                </c:pt>
                <c:pt idx="16">
                  <c:v>6</c:v>
                </c:pt>
                <c:pt idx="17">
                  <c:v>10</c:v>
                </c:pt>
                <c:pt idx="18">
                  <c:v>2</c:v>
                </c:pt>
                <c:pt idx="19">
                  <c:v>1</c:v>
                </c:pt>
                <c:pt idx="20">
                  <c:v>8</c:v>
                </c:pt>
                <c:pt idx="21">
                  <c:v>4</c:v>
                </c:pt>
                <c:pt idx="22">
                  <c:v>3</c:v>
                </c:pt>
                <c:pt idx="23">
                  <c:v>7</c:v>
                </c:pt>
                <c:pt idx="24">
                  <c:v>7</c:v>
                </c:pt>
                <c:pt idx="25">
                  <c:v>1</c:v>
                </c:pt>
                <c:pt idx="26">
                  <c:v>1</c:v>
                </c:pt>
                <c:pt idx="27">
                  <c:v>2</c:v>
                </c:pt>
                <c:pt idx="28">
                  <c:v>3</c:v>
                </c:pt>
                <c:pt idx="29">
                  <c:v>7</c:v>
                </c:pt>
                <c:pt idx="30">
                  <c:v>3</c:v>
                </c:pt>
                <c:pt idx="31">
                  <c:v>5</c:v>
                </c:pt>
                <c:pt idx="32">
                  <c:v>7</c:v>
                </c:pt>
                <c:pt idx="33">
                  <c:v>5</c:v>
                </c:pt>
                <c:pt idx="34">
                  <c:v>6</c:v>
                </c:pt>
                <c:pt idx="35">
                  <c:v>13</c:v>
                </c:pt>
                <c:pt idx="36">
                  <c:v>18</c:v>
                </c:pt>
                <c:pt idx="37">
                  <c:v>19</c:v>
                </c:pt>
                <c:pt idx="38">
                  <c:v>16</c:v>
                </c:pt>
                <c:pt idx="39">
                  <c:v>10</c:v>
                </c:pt>
                <c:pt idx="40">
                  <c:v>15</c:v>
                </c:pt>
                <c:pt idx="41">
                  <c:v>18</c:v>
                </c:pt>
                <c:pt idx="42" formatCode="0">
                  <c:v>13</c:v>
                </c:pt>
                <c:pt idx="43">
                  <c:v>11</c:v>
                </c:pt>
                <c:pt idx="44" formatCode="0">
                  <c:v>18</c:v>
                </c:pt>
                <c:pt idx="45" formatCode="0">
                  <c:v>12</c:v>
                </c:pt>
                <c:pt idx="46" formatCode="0">
                  <c:v>16</c:v>
                </c:pt>
                <c:pt idx="47" formatCode="0">
                  <c:v>9</c:v>
                </c:pt>
                <c:pt idx="48" formatCode="0">
                  <c:v>14</c:v>
                </c:pt>
                <c:pt idx="49" formatCode="0">
                  <c:v>13</c:v>
                </c:pt>
                <c:pt idx="50">
                  <c:v>9</c:v>
                </c:pt>
                <c:pt idx="51">
                  <c:v>12</c:v>
                </c:pt>
                <c:pt idx="52">
                  <c:v>9</c:v>
                </c:pt>
                <c:pt idx="53">
                  <c:v>5</c:v>
                </c:pt>
                <c:pt idx="54">
                  <c:v>11</c:v>
                </c:pt>
                <c:pt idx="55">
                  <c:v>9</c:v>
                </c:pt>
                <c:pt idx="56">
                  <c:v>13</c:v>
                </c:pt>
                <c:pt idx="57">
                  <c:v>6</c:v>
                </c:pt>
                <c:pt idx="58">
                  <c:v>8</c:v>
                </c:pt>
                <c:pt idx="59">
                  <c:v>8</c:v>
                </c:pt>
                <c:pt idx="60">
                  <c:v>5</c:v>
                </c:pt>
                <c:pt idx="61">
                  <c:v>11</c:v>
                </c:pt>
                <c:pt idx="62">
                  <c:v>8</c:v>
                </c:pt>
                <c:pt idx="63">
                  <c:v>3</c:v>
                </c:pt>
                <c:pt idx="64">
                  <c:v>4</c:v>
                </c:pt>
                <c:pt idx="65">
                  <c:v>1</c:v>
                </c:pt>
                <c:pt idx="66">
                  <c:v>8</c:v>
                </c:pt>
                <c:pt idx="67">
                  <c:v>6</c:v>
                </c:pt>
                <c:pt idx="68">
                  <c:v>1</c:v>
                </c:pt>
                <c:pt idx="69">
                  <c:v>12</c:v>
                </c:pt>
                <c:pt idx="70">
                  <c:v>2</c:v>
                </c:pt>
                <c:pt idx="71">
                  <c:v>3</c:v>
                </c:pt>
                <c:pt idx="72">
                  <c:v>3</c:v>
                </c:pt>
                <c:pt idx="73">
                  <c:v>20</c:v>
                </c:pt>
                <c:pt idx="74">
                  <c:v>2</c:v>
                </c:pt>
                <c:pt idx="75">
                  <c:v>11</c:v>
                </c:pt>
                <c:pt idx="76">
                  <c:v>2</c:v>
                </c:pt>
                <c:pt idx="77">
                  <c:v>7</c:v>
                </c:pt>
                <c:pt idx="78">
                  <c:v>2</c:v>
                </c:pt>
                <c:pt idx="79">
                  <c:v>6</c:v>
                </c:pt>
                <c:pt idx="80">
                  <c:v>4</c:v>
                </c:pt>
                <c:pt idx="81">
                  <c:v>3</c:v>
                </c:pt>
                <c:pt idx="82">
                  <c:v>3</c:v>
                </c:pt>
                <c:pt idx="83">
                  <c:v>5</c:v>
                </c:pt>
                <c:pt idx="84">
                  <c:v>6</c:v>
                </c:pt>
                <c:pt idx="85">
                  <c:v>8</c:v>
                </c:pt>
                <c:pt idx="86">
                  <c:v>8</c:v>
                </c:pt>
                <c:pt idx="87">
                  <c:v>6</c:v>
                </c:pt>
                <c:pt idx="88">
                  <c:v>11</c:v>
                </c:pt>
                <c:pt idx="89">
                  <c:v>17</c:v>
                </c:pt>
                <c:pt idx="90">
                  <c:v>13</c:v>
                </c:pt>
                <c:pt idx="91">
                  <c:v>8</c:v>
                </c:pt>
                <c:pt idx="92">
                  <c:v>15</c:v>
                </c:pt>
                <c:pt idx="93">
                  <c:v>11</c:v>
                </c:pt>
                <c:pt idx="94" formatCode="0">
                  <c:v>9</c:v>
                </c:pt>
                <c:pt idx="95">
                  <c:v>16</c:v>
                </c:pt>
                <c:pt idx="96" formatCode="0">
                  <c:v>18</c:v>
                </c:pt>
                <c:pt idx="97" formatCode="0">
                  <c:v>10</c:v>
                </c:pt>
                <c:pt idx="98" formatCode="0">
                  <c:v>9</c:v>
                </c:pt>
                <c:pt idx="99" formatCode="0">
                  <c:v>7</c:v>
                </c:pt>
                <c:pt idx="100" formatCode="0">
                  <c:v>12</c:v>
                </c:pt>
                <c:pt idx="101" formatCode="0">
                  <c:v>11</c:v>
                </c:pt>
                <c:pt idx="102">
                  <c:v>8</c:v>
                </c:pt>
                <c:pt idx="103">
                  <c:v>9</c:v>
                </c:pt>
                <c:pt idx="104">
                  <c:v>8</c:v>
                </c:pt>
                <c:pt idx="105">
                  <c:v>10</c:v>
                </c:pt>
                <c:pt idx="106">
                  <c:v>5</c:v>
                </c:pt>
                <c:pt idx="107">
                  <c:v>12</c:v>
                </c:pt>
                <c:pt idx="108">
                  <c:v>12</c:v>
                </c:pt>
                <c:pt idx="109">
                  <c:v>6</c:v>
                </c:pt>
                <c:pt idx="110">
                  <c:v>10</c:v>
                </c:pt>
                <c:pt idx="111">
                  <c:v>5</c:v>
                </c:pt>
                <c:pt idx="112">
                  <c:v>7</c:v>
                </c:pt>
                <c:pt idx="113">
                  <c:v>6</c:v>
                </c:pt>
                <c:pt idx="114">
                  <c:v>9</c:v>
                </c:pt>
                <c:pt idx="115">
                  <c:v>6</c:v>
                </c:pt>
                <c:pt idx="116">
                  <c:v>2</c:v>
                </c:pt>
                <c:pt idx="117">
                  <c:v>4</c:v>
                </c:pt>
                <c:pt idx="118">
                  <c:v>4</c:v>
                </c:pt>
                <c:pt idx="119">
                  <c:v>4</c:v>
                </c:pt>
                <c:pt idx="120">
                  <c:v>2</c:v>
                </c:pt>
                <c:pt idx="121">
                  <c:v>1</c:v>
                </c:pt>
                <c:pt idx="122">
                  <c:v>5</c:v>
                </c:pt>
                <c:pt idx="123">
                  <c:v>4</c:v>
                </c:pt>
                <c:pt idx="124">
                  <c:v>6</c:v>
                </c:pt>
                <c:pt idx="125">
                  <c:v>55</c:v>
                </c:pt>
                <c:pt idx="126">
                  <c:v>3</c:v>
                </c:pt>
                <c:pt idx="127">
                  <c:v>8</c:v>
                </c:pt>
                <c:pt idx="128">
                  <c:v>4</c:v>
                </c:pt>
                <c:pt idx="129">
                  <c:v>7</c:v>
                </c:pt>
                <c:pt idx="130">
                  <c:v>5</c:v>
                </c:pt>
                <c:pt idx="131">
                  <c:v>6</c:v>
                </c:pt>
                <c:pt idx="132">
                  <c:v>5</c:v>
                </c:pt>
                <c:pt idx="133">
                  <c:v>5</c:v>
                </c:pt>
                <c:pt idx="134">
                  <c:v>5</c:v>
                </c:pt>
                <c:pt idx="135">
                  <c:v>3</c:v>
                </c:pt>
                <c:pt idx="136">
                  <c:v>3</c:v>
                </c:pt>
                <c:pt idx="137">
                  <c:v>6</c:v>
                </c:pt>
                <c:pt idx="138">
                  <c:v>6</c:v>
                </c:pt>
                <c:pt idx="139">
                  <c:v>9</c:v>
                </c:pt>
                <c:pt idx="140">
                  <c:v>7</c:v>
                </c:pt>
                <c:pt idx="141">
                  <c:v>8</c:v>
                </c:pt>
                <c:pt idx="142">
                  <c:v>13</c:v>
                </c:pt>
                <c:pt idx="143">
                  <c:v>9</c:v>
                </c:pt>
                <c:pt idx="144">
                  <c:v>13</c:v>
                </c:pt>
                <c:pt idx="145">
                  <c:v>8</c:v>
                </c:pt>
                <c:pt idx="146">
                  <c:v>9</c:v>
                </c:pt>
                <c:pt idx="147">
                  <c:v>14</c:v>
                </c:pt>
                <c:pt idx="148">
                  <c:v>13</c:v>
                </c:pt>
                <c:pt idx="149">
                  <c:v>8</c:v>
                </c:pt>
                <c:pt idx="150">
                  <c:v>10</c:v>
                </c:pt>
                <c:pt idx="151">
                  <c:v>8</c:v>
                </c:pt>
                <c:pt idx="152">
                  <c:v>3</c:v>
                </c:pt>
                <c:pt idx="153">
                  <c:v>5</c:v>
                </c:pt>
                <c:pt idx="154">
                  <c:v>8</c:v>
                </c:pt>
                <c:pt idx="155">
                  <c:v>9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'[Malaria 1 to 52 week 2014- Copy.xlsx]Sheet1'!$A$9</c:f>
              <c:strCache>
                <c:ptCount val="1"/>
                <c:pt idx="0">
                  <c:v>Prakasham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'[Malaria 1 to 52 week 2014- Copy.xlsx]Sheet1'!$B$9:$FA$9</c:f>
              <c:numCache>
                <c:formatCode>General</c:formatCode>
                <c:ptCount val="156"/>
                <c:pt idx="0">
                  <c:v>4</c:v>
                </c:pt>
                <c:pt idx="1">
                  <c:v>10</c:v>
                </c:pt>
                <c:pt idx="2">
                  <c:v>3</c:v>
                </c:pt>
                <c:pt idx="3">
                  <c:v>11</c:v>
                </c:pt>
                <c:pt idx="4">
                  <c:v>8</c:v>
                </c:pt>
                <c:pt idx="5">
                  <c:v>1</c:v>
                </c:pt>
                <c:pt idx="6">
                  <c:v>13</c:v>
                </c:pt>
                <c:pt idx="7">
                  <c:v>4</c:v>
                </c:pt>
                <c:pt idx="8">
                  <c:v>5</c:v>
                </c:pt>
                <c:pt idx="9">
                  <c:v>6</c:v>
                </c:pt>
                <c:pt idx="10">
                  <c:v>9</c:v>
                </c:pt>
                <c:pt idx="11">
                  <c:v>5</c:v>
                </c:pt>
                <c:pt idx="12">
                  <c:v>12</c:v>
                </c:pt>
                <c:pt idx="13">
                  <c:v>11</c:v>
                </c:pt>
                <c:pt idx="14">
                  <c:v>6</c:v>
                </c:pt>
                <c:pt idx="15">
                  <c:v>5</c:v>
                </c:pt>
                <c:pt idx="16">
                  <c:v>7</c:v>
                </c:pt>
                <c:pt idx="17">
                  <c:v>6</c:v>
                </c:pt>
                <c:pt idx="18">
                  <c:v>5</c:v>
                </c:pt>
                <c:pt idx="19">
                  <c:v>6</c:v>
                </c:pt>
                <c:pt idx="20">
                  <c:v>14</c:v>
                </c:pt>
                <c:pt idx="21">
                  <c:v>9</c:v>
                </c:pt>
                <c:pt idx="22">
                  <c:v>2</c:v>
                </c:pt>
                <c:pt idx="23">
                  <c:v>6</c:v>
                </c:pt>
                <c:pt idx="24">
                  <c:v>8</c:v>
                </c:pt>
                <c:pt idx="25">
                  <c:v>13</c:v>
                </c:pt>
                <c:pt idx="26">
                  <c:v>14</c:v>
                </c:pt>
                <c:pt idx="27">
                  <c:v>4</c:v>
                </c:pt>
                <c:pt idx="28">
                  <c:v>6</c:v>
                </c:pt>
                <c:pt idx="29">
                  <c:v>31</c:v>
                </c:pt>
                <c:pt idx="30">
                  <c:v>20</c:v>
                </c:pt>
                <c:pt idx="31">
                  <c:v>5</c:v>
                </c:pt>
                <c:pt idx="32">
                  <c:v>9</c:v>
                </c:pt>
                <c:pt idx="33">
                  <c:v>7</c:v>
                </c:pt>
                <c:pt idx="34">
                  <c:v>12</c:v>
                </c:pt>
                <c:pt idx="35">
                  <c:v>21</c:v>
                </c:pt>
                <c:pt idx="36">
                  <c:v>17</c:v>
                </c:pt>
                <c:pt idx="37">
                  <c:v>16</c:v>
                </c:pt>
                <c:pt idx="38">
                  <c:v>10</c:v>
                </c:pt>
                <c:pt idx="39">
                  <c:v>11</c:v>
                </c:pt>
                <c:pt idx="40">
                  <c:v>16</c:v>
                </c:pt>
                <c:pt idx="41">
                  <c:v>14</c:v>
                </c:pt>
                <c:pt idx="42" formatCode="0">
                  <c:v>9</c:v>
                </c:pt>
                <c:pt idx="43">
                  <c:v>24</c:v>
                </c:pt>
                <c:pt idx="44" formatCode="0">
                  <c:v>10</c:v>
                </c:pt>
                <c:pt idx="45" formatCode="0">
                  <c:v>12</c:v>
                </c:pt>
                <c:pt idx="46" formatCode="0">
                  <c:v>8</c:v>
                </c:pt>
                <c:pt idx="47" formatCode="0">
                  <c:v>7</c:v>
                </c:pt>
                <c:pt idx="48" formatCode="0">
                  <c:v>6</c:v>
                </c:pt>
                <c:pt idx="49" formatCode="0">
                  <c:v>7</c:v>
                </c:pt>
                <c:pt idx="50">
                  <c:v>6</c:v>
                </c:pt>
                <c:pt idx="51">
                  <c:v>8</c:v>
                </c:pt>
                <c:pt idx="52">
                  <c:v>3</c:v>
                </c:pt>
                <c:pt idx="53">
                  <c:v>5</c:v>
                </c:pt>
                <c:pt idx="54">
                  <c:v>0</c:v>
                </c:pt>
                <c:pt idx="55">
                  <c:v>5</c:v>
                </c:pt>
                <c:pt idx="56">
                  <c:v>5</c:v>
                </c:pt>
                <c:pt idx="57">
                  <c:v>8</c:v>
                </c:pt>
                <c:pt idx="58">
                  <c:v>9</c:v>
                </c:pt>
                <c:pt idx="59">
                  <c:v>5</c:v>
                </c:pt>
                <c:pt idx="60">
                  <c:v>5</c:v>
                </c:pt>
                <c:pt idx="61">
                  <c:v>5</c:v>
                </c:pt>
                <c:pt idx="62">
                  <c:v>6</c:v>
                </c:pt>
                <c:pt idx="63">
                  <c:v>5</c:v>
                </c:pt>
                <c:pt idx="64">
                  <c:v>8</c:v>
                </c:pt>
                <c:pt idx="65">
                  <c:v>10</c:v>
                </c:pt>
                <c:pt idx="66">
                  <c:v>4</c:v>
                </c:pt>
                <c:pt idx="67">
                  <c:v>7</c:v>
                </c:pt>
                <c:pt idx="68">
                  <c:v>8</c:v>
                </c:pt>
                <c:pt idx="69">
                  <c:v>10</c:v>
                </c:pt>
                <c:pt idx="70">
                  <c:v>9</c:v>
                </c:pt>
                <c:pt idx="71">
                  <c:v>7</c:v>
                </c:pt>
                <c:pt idx="72">
                  <c:v>4</c:v>
                </c:pt>
                <c:pt idx="73">
                  <c:v>11</c:v>
                </c:pt>
                <c:pt idx="74">
                  <c:v>2</c:v>
                </c:pt>
                <c:pt idx="75">
                  <c:v>9</c:v>
                </c:pt>
                <c:pt idx="76">
                  <c:v>9</c:v>
                </c:pt>
                <c:pt idx="77">
                  <c:v>15</c:v>
                </c:pt>
                <c:pt idx="78">
                  <c:v>12</c:v>
                </c:pt>
                <c:pt idx="79">
                  <c:v>3</c:v>
                </c:pt>
                <c:pt idx="80">
                  <c:v>7</c:v>
                </c:pt>
                <c:pt idx="81">
                  <c:v>18</c:v>
                </c:pt>
                <c:pt idx="82">
                  <c:v>9</c:v>
                </c:pt>
                <c:pt idx="83">
                  <c:v>11</c:v>
                </c:pt>
                <c:pt idx="84">
                  <c:v>12</c:v>
                </c:pt>
                <c:pt idx="85">
                  <c:v>19</c:v>
                </c:pt>
                <c:pt idx="86">
                  <c:v>13</c:v>
                </c:pt>
                <c:pt idx="87">
                  <c:v>12</c:v>
                </c:pt>
                <c:pt idx="88">
                  <c:v>16</c:v>
                </c:pt>
                <c:pt idx="89">
                  <c:v>16</c:v>
                </c:pt>
                <c:pt idx="90">
                  <c:v>10</c:v>
                </c:pt>
                <c:pt idx="91">
                  <c:v>11</c:v>
                </c:pt>
                <c:pt idx="92">
                  <c:v>16</c:v>
                </c:pt>
                <c:pt idx="93">
                  <c:v>14</c:v>
                </c:pt>
                <c:pt idx="94" formatCode="0">
                  <c:v>11</c:v>
                </c:pt>
                <c:pt idx="95">
                  <c:v>9</c:v>
                </c:pt>
                <c:pt idx="96" formatCode="0">
                  <c:v>10</c:v>
                </c:pt>
                <c:pt idx="97" formatCode="0">
                  <c:v>13</c:v>
                </c:pt>
                <c:pt idx="98" formatCode="0">
                  <c:v>8</c:v>
                </c:pt>
                <c:pt idx="99" formatCode="0">
                  <c:v>5</c:v>
                </c:pt>
                <c:pt idx="100" formatCode="0">
                  <c:v>18</c:v>
                </c:pt>
                <c:pt idx="101" formatCode="0">
                  <c:v>7</c:v>
                </c:pt>
                <c:pt idx="102">
                  <c:v>4</c:v>
                </c:pt>
                <c:pt idx="103">
                  <c:v>8</c:v>
                </c:pt>
                <c:pt idx="104">
                  <c:v>0</c:v>
                </c:pt>
                <c:pt idx="105">
                  <c:v>7</c:v>
                </c:pt>
                <c:pt idx="106">
                  <c:v>5</c:v>
                </c:pt>
                <c:pt idx="107">
                  <c:v>4</c:v>
                </c:pt>
                <c:pt idx="108">
                  <c:v>4</c:v>
                </c:pt>
                <c:pt idx="109">
                  <c:v>4</c:v>
                </c:pt>
                <c:pt idx="110">
                  <c:v>4</c:v>
                </c:pt>
                <c:pt idx="111">
                  <c:v>6</c:v>
                </c:pt>
                <c:pt idx="112">
                  <c:v>3</c:v>
                </c:pt>
                <c:pt idx="113">
                  <c:v>3</c:v>
                </c:pt>
                <c:pt idx="114">
                  <c:v>8</c:v>
                </c:pt>
                <c:pt idx="115">
                  <c:v>5</c:v>
                </c:pt>
                <c:pt idx="116">
                  <c:v>5</c:v>
                </c:pt>
                <c:pt idx="117">
                  <c:v>7</c:v>
                </c:pt>
                <c:pt idx="118">
                  <c:v>1</c:v>
                </c:pt>
                <c:pt idx="119">
                  <c:v>8</c:v>
                </c:pt>
                <c:pt idx="120">
                  <c:v>5</c:v>
                </c:pt>
                <c:pt idx="121">
                  <c:v>6</c:v>
                </c:pt>
                <c:pt idx="122">
                  <c:v>1</c:v>
                </c:pt>
                <c:pt idx="123">
                  <c:v>2</c:v>
                </c:pt>
                <c:pt idx="124">
                  <c:v>1</c:v>
                </c:pt>
                <c:pt idx="125">
                  <c:v>9</c:v>
                </c:pt>
                <c:pt idx="126">
                  <c:v>1</c:v>
                </c:pt>
                <c:pt idx="127">
                  <c:v>6</c:v>
                </c:pt>
                <c:pt idx="128">
                  <c:v>3</c:v>
                </c:pt>
                <c:pt idx="129">
                  <c:v>10</c:v>
                </c:pt>
                <c:pt idx="130">
                  <c:v>6</c:v>
                </c:pt>
                <c:pt idx="131">
                  <c:v>13</c:v>
                </c:pt>
                <c:pt idx="132">
                  <c:v>4</c:v>
                </c:pt>
                <c:pt idx="133">
                  <c:v>21</c:v>
                </c:pt>
                <c:pt idx="134">
                  <c:v>5</c:v>
                </c:pt>
                <c:pt idx="135">
                  <c:v>8</c:v>
                </c:pt>
                <c:pt idx="136">
                  <c:v>15</c:v>
                </c:pt>
                <c:pt idx="137">
                  <c:v>14</c:v>
                </c:pt>
                <c:pt idx="138">
                  <c:v>7</c:v>
                </c:pt>
                <c:pt idx="139">
                  <c:v>14</c:v>
                </c:pt>
                <c:pt idx="140">
                  <c:v>19</c:v>
                </c:pt>
                <c:pt idx="141">
                  <c:v>5</c:v>
                </c:pt>
                <c:pt idx="142">
                  <c:v>12</c:v>
                </c:pt>
                <c:pt idx="143">
                  <c:v>6</c:v>
                </c:pt>
                <c:pt idx="144">
                  <c:v>4</c:v>
                </c:pt>
                <c:pt idx="145">
                  <c:v>7</c:v>
                </c:pt>
                <c:pt idx="146">
                  <c:v>12</c:v>
                </c:pt>
                <c:pt idx="147">
                  <c:v>4</c:v>
                </c:pt>
                <c:pt idx="148">
                  <c:v>1</c:v>
                </c:pt>
                <c:pt idx="149">
                  <c:v>7</c:v>
                </c:pt>
                <c:pt idx="150">
                  <c:v>5</c:v>
                </c:pt>
                <c:pt idx="151">
                  <c:v>7</c:v>
                </c:pt>
                <c:pt idx="152">
                  <c:v>1</c:v>
                </c:pt>
                <c:pt idx="153">
                  <c:v>1</c:v>
                </c:pt>
                <c:pt idx="154">
                  <c:v>2</c:v>
                </c:pt>
                <c:pt idx="155">
                  <c:v>1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'[Malaria 1 to 52 week 2014- Copy.xlsx]Sheet1'!$A$10</c:f>
              <c:strCache>
                <c:ptCount val="1"/>
                <c:pt idx="0">
                  <c:v>Nellore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'[Malaria 1 to 52 week 2014- Copy.xlsx]Sheet1'!$B$10:$FA$10</c:f>
              <c:numCache>
                <c:formatCode>General</c:formatCode>
                <c:ptCount val="156"/>
                <c:pt idx="0">
                  <c:v>4</c:v>
                </c:pt>
                <c:pt idx="1">
                  <c:v>12</c:v>
                </c:pt>
                <c:pt idx="2">
                  <c:v>6</c:v>
                </c:pt>
                <c:pt idx="3">
                  <c:v>6</c:v>
                </c:pt>
                <c:pt idx="4">
                  <c:v>3</c:v>
                </c:pt>
                <c:pt idx="5">
                  <c:v>9</c:v>
                </c:pt>
                <c:pt idx="6">
                  <c:v>7</c:v>
                </c:pt>
                <c:pt idx="7">
                  <c:v>7</c:v>
                </c:pt>
                <c:pt idx="8">
                  <c:v>8</c:v>
                </c:pt>
                <c:pt idx="9">
                  <c:v>5</c:v>
                </c:pt>
                <c:pt idx="10">
                  <c:v>7</c:v>
                </c:pt>
                <c:pt idx="11">
                  <c:v>0</c:v>
                </c:pt>
                <c:pt idx="12">
                  <c:v>1</c:v>
                </c:pt>
                <c:pt idx="13">
                  <c:v>5</c:v>
                </c:pt>
                <c:pt idx="14">
                  <c:v>1</c:v>
                </c:pt>
                <c:pt idx="15">
                  <c:v>3</c:v>
                </c:pt>
                <c:pt idx="16">
                  <c:v>3</c:v>
                </c:pt>
                <c:pt idx="17">
                  <c:v>4</c:v>
                </c:pt>
                <c:pt idx="18">
                  <c:v>6</c:v>
                </c:pt>
                <c:pt idx="19">
                  <c:v>6</c:v>
                </c:pt>
                <c:pt idx="20">
                  <c:v>2</c:v>
                </c:pt>
                <c:pt idx="21">
                  <c:v>4</c:v>
                </c:pt>
                <c:pt idx="22">
                  <c:v>2</c:v>
                </c:pt>
                <c:pt idx="23">
                  <c:v>15</c:v>
                </c:pt>
                <c:pt idx="24">
                  <c:v>2</c:v>
                </c:pt>
                <c:pt idx="25">
                  <c:v>6</c:v>
                </c:pt>
                <c:pt idx="26">
                  <c:v>8</c:v>
                </c:pt>
                <c:pt idx="27">
                  <c:v>13</c:v>
                </c:pt>
                <c:pt idx="28">
                  <c:v>9</c:v>
                </c:pt>
                <c:pt idx="29">
                  <c:v>6</c:v>
                </c:pt>
                <c:pt idx="30">
                  <c:v>5</c:v>
                </c:pt>
                <c:pt idx="31">
                  <c:v>3</c:v>
                </c:pt>
                <c:pt idx="32">
                  <c:v>3</c:v>
                </c:pt>
                <c:pt idx="33">
                  <c:v>5</c:v>
                </c:pt>
                <c:pt idx="34">
                  <c:v>1</c:v>
                </c:pt>
                <c:pt idx="35">
                  <c:v>2</c:v>
                </c:pt>
                <c:pt idx="36">
                  <c:v>1</c:v>
                </c:pt>
                <c:pt idx="37">
                  <c:v>0</c:v>
                </c:pt>
                <c:pt idx="38">
                  <c:v>4</c:v>
                </c:pt>
                <c:pt idx="39">
                  <c:v>3</c:v>
                </c:pt>
                <c:pt idx="40">
                  <c:v>2</c:v>
                </c:pt>
                <c:pt idx="41">
                  <c:v>4</c:v>
                </c:pt>
                <c:pt idx="42" formatCode="0">
                  <c:v>6</c:v>
                </c:pt>
                <c:pt idx="43">
                  <c:v>4</c:v>
                </c:pt>
                <c:pt idx="44" formatCode="0">
                  <c:v>3</c:v>
                </c:pt>
                <c:pt idx="45" formatCode="0">
                  <c:v>4</c:v>
                </c:pt>
                <c:pt idx="46" formatCode="0">
                  <c:v>4</c:v>
                </c:pt>
                <c:pt idx="47" formatCode="0">
                  <c:v>1</c:v>
                </c:pt>
                <c:pt idx="48" formatCode="0">
                  <c:v>3</c:v>
                </c:pt>
                <c:pt idx="49" formatCode="0">
                  <c:v>1</c:v>
                </c:pt>
                <c:pt idx="50">
                  <c:v>0</c:v>
                </c:pt>
                <c:pt idx="51">
                  <c:v>0</c:v>
                </c:pt>
                <c:pt idx="52">
                  <c:v>7</c:v>
                </c:pt>
                <c:pt idx="53">
                  <c:v>0</c:v>
                </c:pt>
                <c:pt idx="54">
                  <c:v>1</c:v>
                </c:pt>
                <c:pt idx="55">
                  <c:v>1</c:v>
                </c:pt>
                <c:pt idx="56">
                  <c:v>8</c:v>
                </c:pt>
                <c:pt idx="57">
                  <c:v>1</c:v>
                </c:pt>
                <c:pt idx="58">
                  <c:v>0</c:v>
                </c:pt>
                <c:pt idx="59">
                  <c:v>2</c:v>
                </c:pt>
                <c:pt idx="60">
                  <c:v>2</c:v>
                </c:pt>
                <c:pt idx="61">
                  <c:v>0</c:v>
                </c:pt>
                <c:pt idx="62">
                  <c:v>2</c:v>
                </c:pt>
                <c:pt idx="63">
                  <c:v>1</c:v>
                </c:pt>
                <c:pt idx="64">
                  <c:v>2</c:v>
                </c:pt>
                <c:pt idx="65">
                  <c:v>0</c:v>
                </c:pt>
                <c:pt idx="66">
                  <c:v>2</c:v>
                </c:pt>
                <c:pt idx="67">
                  <c:v>1</c:v>
                </c:pt>
                <c:pt idx="68">
                  <c:v>2</c:v>
                </c:pt>
                <c:pt idx="69">
                  <c:v>0</c:v>
                </c:pt>
                <c:pt idx="70">
                  <c:v>3</c:v>
                </c:pt>
                <c:pt idx="71">
                  <c:v>1</c:v>
                </c:pt>
                <c:pt idx="72">
                  <c:v>2</c:v>
                </c:pt>
                <c:pt idx="73">
                  <c:v>0</c:v>
                </c:pt>
                <c:pt idx="74">
                  <c:v>3</c:v>
                </c:pt>
                <c:pt idx="75">
                  <c:v>2</c:v>
                </c:pt>
                <c:pt idx="76">
                  <c:v>0</c:v>
                </c:pt>
                <c:pt idx="77">
                  <c:v>2</c:v>
                </c:pt>
                <c:pt idx="78">
                  <c:v>4</c:v>
                </c:pt>
                <c:pt idx="79">
                  <c:v>9</c:v>
                </c:pt>
                <c:pt idx="80">
                  <c:v>0</c:v>
                </c:pt>
                <c:pt idx="81">
                  <c:v>10</c:v>
                </c:pt>
                <c:pt idx="82">
                  <c:v>15</c:v>
                </c:pt>
                <c:pt idx="83">
                  <c:v>8</c:v>
                </c:pt>
                <c:pt idx="84">
                  <c:v>7</c:v>
                </c:pt>
                <c:pt idx="85">
                  <c:v>9</c:v>
                </c:pt>
                <c:pt idx="86">
                  <c:v>11</c:v>
                </c:pt>
                <c:pt idx="87">
                  <c:v>6</c:v>
                </c:pt>
                <c:pt idx="88">
                  <c:v>5</c:v>
                </c:pt>
                <c:pt idx="89">
                  <c:v>5</c:v>
                </c:pt>
                <c:pt idx="90">
                  <c:v>6</c:v>
                </c:pt>
                <c:pt idx="91">
                  <c:v>3</c:v>
                </c:pt>
                <c:pt idx="92">
                  <c:v>2</c:v>
                </c:pt>
                <c:pt idx="93">
                  <c:v>7</c:v>
                </c:pt>
                <c:pt idx="94" formatCode="0">
                  <c:v>6</c:v>
                </c:pt>
                <c:pt idx="95">
                  <c:v>4</c:v>
                </c:pt>
                <c:pt idx="96" formatCode="0">
                  <c:v>3</c:v>
                </c:pt>
                <c:pt idx="97" formatCode="0">
                  <c:v>7</c:v>
                </c:pt>
                <c:pt idx="98" formatCode="0">
                  <c:v>4</c:v>
                </c:pt>
                <c:pt idx="99" formatCode="0">
                  <c:v>6</c:v>
                </c:pt>
                <c:pt idx="100" formatCode="0">
                  <c:v>3</c:v>
                </c:pt>
                <c:pt idx="101" formatCode="0">
                  <c:v>1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2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4</c:v>
                </c:pt>
                <c:pt idx="112">
                  <c:v>0</c:v>
                </c:pt>
                <c:pt idx="113">
                  <c:v>1</c:v>
                </c:pt>
                <c:pt idx="114">
                  <c:v>0</c:v>
                </c:pt>
                <c:pt idx="115">
                  <c:v>2</c:v>
                </c:pt>
                <c:pt idx="116">
                  <c:v>1</c:v>
                </c:pt>
                <c:pt idx="117">
                  <c:v>2</c:v>
                </c:pt>
                <c:pt idx="118">
                  <c:v>1</c:v>
                </c:pt>
                <c:pt idx="119">
                  <c:v>0</c:v>
                </c:pt>
                <c:pt idx="120">
                  <c:v>1</c:v>
                </c:pt>
                <c:pt idx="121">
                  <c:v>2</c:v>
                </c:pt>
                <c:pt idx="122">
                  <c:v>1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3</c:v>
                </c:pt>
                <c:pt idx="127">
                  <c:v>0</c:v>
                </c:pt>
                <c:pt idx="128">
                  <c:v>1</c:v>
                </c:pt>
                <c:pt idx="129">
                  <c:v>2</c:v>
                </c:pt>
                <c:pt idx="130">
                  <c:v>5</c:v>
                </c:pt>
                <c:pt idx="131">
                  <c:v>7</c:v>
                </c:pt>
                <c:pt idx="132">
                  <c:v>11</c:v>
                </c:pt>
                <c:pt idx="133">
                  <c:v>5</c:v>
                </c:pt>
                <c:pt idx="134">
                  <c:v>11</c:v>
                </c:pt>
                <c:pt idx="135">
                  <c:v>6</c:v>
                </c:pt>
                <c:pt idx="136">
                  <c:v>2</c:v>
                </c:pt>
                <c:pt idx="137">
                  <c:v>8</c:v>
                </c:pt>
                <c:pt idx="138">
                  <c:v>14</c:v>
                </c:pt>
                <c:pt idx="139">
                  <c:v>5</c:v>
                </c:pt>
                <c:pt idx="140">
                  <c:v>3</c:v>
                </c:pt>
                <c:pt idx="141">
                  <c:v>6</c:v>
                </c:pt>
                <c:pt idx="142">
                  <c:v>6</c:v>
                </c:pt>
                <c:pt idx="143">
                  <c:v>4</c:v>
                </c:pt>
                <c:pt idx="144">
                  <c:v>0</c:v>
                </c:pt>
                <c:pt idx="145">
                  <c:v>6</c:v>
                </c:pt>
                <c:pt idx="146">
                  <c:v>2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2</c:v>
                </c:pt>
                <c:pt idx="151">
                  <c:v>5</c:v>
                </c:pt>
                <c:pt idx="152">
                  <c:v>4</c:v>
                </c:pt>
                <c:pt idx="153">
                  <c:v>4</c:v>
                </c:pt>
                <c:pt idx="154">
                  <c:v>2</c:v>
                </c:pt>
                <c:pt idx="155">
                  <c:v>5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'[Malaria 1 to 52 week 2014- Copy.xlsx]Sheet1'!$A$11</c:f>
              <c:strCache>
                <c:ptCount val="1"/>
                <c:pt idx="0">
                  <c:v>Chittoor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'[Malaria 1 to 52 week 2014- Copy.xlsx]Sheet1'!$B$11:$FA$11</c:f>
              <c:numCache>
                <c:formatCode>General</c:formatCode>
                <c:ptCount val="156"/>
                <c:pt idx="0">
                  <c:v>2</c:v>
                </c:pt>
                <c:pt idx="1">
                  <c:v>1</c:v>
                </c:pt>
                <c:pt idx="2">
                  <c:v>3</c:v>
                </c:pt>
                <c:pt idx="3">
                  <c:v>1</c:v>
                </c:pt>
                <c:pt idx="4">
                  <c:v>2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1</c:v>
                </c:pt>
                <c:pt idx="9">
                  <c:v>2</c:v>
                </c:pt>
                <c:pt idx="10">
                  <c:v>1</c:v>
                </c:pt>
                <c:pt idx="11">
                  <c:v>1</c:v>
                </c:pt>
                <c:pt idx="12">
                  <c:v>3</c:v>
                </c:pt>
                <c:pt idx="13">
                  <c:v>5</c:v>
                </c:pt>
                <c:pt idx="14">
                  <c:v>0</c:v>
                </c:pt>
                <c:pt idx="15">
                  <c:v>1</c:v>
                </c:pt>
                <c:pt idx="16">
                  <c:v>1</c:v>
                </c:pt>
                <c:pt idx="17">
                  <c:v>0</c:v>
                </c:pt>
                <c:pt idx="18">
                  <c:v>1</c:v>
                </c:pt>
                <c:pt idx="19">
                  <c:v>2</c:v>
                </c:pt>
                <c:pt idx="20">
                  <c:v>1</c:v>
                </c:pt>
                <c:pt idx="21">
                  <c:v>2</c:v>
                </c:pt>
                <c:pt idx="22">
                  <c:v>4</c:v>
                </c:pt>
                <c:pt idx="23">
                  <c:v>2</c:v>
                </c:pt>
                <c:pt idx="24">
                  <c:v>3</c:v>
                </c:pt>
                <c:pt idx="25">
                  <c:v>4</c:v>
                </c:pt>
                <c:pt idx="26">
                  <c:v>5</c:v>
                </c:pt>
                <c:pt idx="27">
                  <c:v>2</c:v>
                </c:pt>
                <c:pt idx="28">
                  <c:v>2</c:v>
                </c:pt>
                <c:pt idx="29">
                  <c:v>7</c:v>
                </c:pt>
                <c:pt idx="30">
                  <c:v>1</c:v>
                </c:pt>
                <c:pt idx="31">
                  <c:v>0</c:v>
                </c:pt>
                <c:pt idx="32">
                  <c:v>4</c:v>
                </c:pt>
                <c:pt idx="33">
                  <c:v>1</c:v>
                </c:pt>
                <c:pt idx="34">
                  <c:v>6</c:v>
                </c:pt>
                <c:pt idx="35">
                  <c:v>3</c:v>
                </c:pt>
                <c:pt idx="36">
                  <c:v>6</c:v>
                </c:pt>
                <c:pt idx="37">
                  <c:v>4</c:v>
                </c:pt>
                <c:pt idx="38">
                  <c:v>0</c:v>
                </c:pt>
                <c:pt idx="39">
                  <c:v>0</c:v>
                </c:pt>
                <c:pt idx="40">
                  <c:v>5</c:v>
                </c:pt>
                <c:pt idx="41">
                  <c:v>3</c:v>
                </c:pt>
                <c:pt idx="42" formatCode="0">
                  <c:v>2</c:v>
                </c:pt>
                <c:pt idx="43">
                  <c:v>4</c:v>
                </c:pt>
                <c:pt idx="44" formatCode="0">
                  <c:v>0</c:v>
                </c:pt>
                <c:pt idx="45" formatCode="0">
                  <c:v>1</c:v>
                </c:pt>
                <c:pt idx="46" formatCode="0">
                  <c:v>2</c:v>
                </c:pt>
                <c:pt idx="47" formatCode="0">
                  <c:v>0</c:v>
                </c:pt>
                <c:pt idx="48" formatCode="0">
                  <c:v>2</c:v>
                </c:pt>
                <c:pt idx="49" formatCode="0">
                  <c:v>3</c:v>
                </c:pt>
                <c:pt idx="50">
                  <c:v>1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1</c:v>
                </c:pt>
                <c:pt idx="57">
                  <c:v>1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1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1</c:v>
                </c:pt>
                <c:pt idx="66">
                  <c:v>0</c:v>
                </c:pt>
                <c:pt idx="67">
                  <c:v>1</c:v>
                </c:pt>
                <c:pt idx="68">
                  <c:v>0</c:v>
                </c:pt>
                <c:pt idx="69">
                  <c:v>1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2</c:v>
                </c:pt>
                <c:pt idx="74">
                  <c:v>1</c:v>
                </c:pt>
                <c:pt idx="75">
                  <c:v>0</c:v>
                </c:pt>
                <c:pt idx="76">
                  <c:v>2</c:v>
                </c:pt>
                <c:pt idx="77">
                  <c:v>1</c:v>
                </c:pt>
                <c:pt idx="78">
                  <c:v>1</c:v>
                </c:pt>
                <c:pt idx="79">
                  <c:v>3</c:v>
                </c:pt>
                <c:pt idx="80">
                  <c:v>5</c:v>
                </c:pt>
                <c:pt idx="81">
                  <c:v>9</c:v>
                </c:pt>
                <c:pt idx="82">
                  <c:v>4</c:v>
                </c:pt>
                <c:pt idx="83">
                  <c:v>1</c:v>
                </c:pt>
                <c:pt idx="84">
                  <c:v>0</c:v>
                </c:pt>
                <c:pt idx="85">
                  <c:v>2</c:v>
                </c:pt>
                <c:pt idx="86">
                  <c:v>0</c:v>
                </c:pt>
                <c:pt idx="87">
                  <c:v>1</c:v>
                </c:pt>
                <c:pt idx="88">
                  <c:v>10</c:v>
                </c:pt>
                <c:pt idx="89">
                  <c:v>3</c:v>
                </c:pt>
                <c:pt idx="90">
                  <c:v>3</c:v>
                </c:pt>
                <c:pt idx="91">
                  <c:v>2</c:v>
                </c:pt>
                <c:pt idx="92">
                  <c:v>2</c:v>
                </c:pt>
                <c:pt idx="93">
                  <c:v>3</c:v>
                </c:pt>
                <c:pt idx="94" formatCode="0">
                  <c:v>1</c:v>
                </c:pt>
                <c:pt idx="95">
                  <c:v>4</c:v>
                </c:pt>
                <c:pt idx="96" formatCode="0">
                  <c:v>0</c:v>
                </c:pt>
                <c:pt idx="97" formatCode="0">
                  <c:v>1</c:v>
                </c:pt>
                <c:pt idx="98" formatCode="0">
                  <c:v>1</c:v>
                </c:pt>
                <c:pt idx="99" formatCode="0">
                  <c:v>0</c:v>
                </c:pt>
                <c:pt idx="100" formatCode="0">
                  <c:v>2</c:v>
                </c:pt>
                <c:pt idx="101" formatCode="0">
                  <c:v>3</c:v>
                </c:pt>
                <c:pt idx="102">
                  <c:v>1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1</c:v>
                </c:pt>
                <c:pt idx="109">
                  <c:v>1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1</c:v>
                </c:pt>
                <c:pt idx="115">
                  <c:v>2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2</c:v>
                </c:pt>
                <c:pt idx="122">
                  <c:v>0</c:v>
                </c:pt>
                <c:pt idx="123">
                  <c:v>0</c:v>
                </c:pt>
                <c:pt idx="124">
                  <c:v>2</c:v>
                </c:pt>
                <c:pt idx="125">
                  <c:v>1</c:v>
                </c:pt>
                <c:pt idx="126">
                  <c:v>1</c:v>
                </c:pt>
                <c:pt idx="127">
                  <c:v>0</c:v>
                </c:pt>
                <c:pt idx="128">
                  <c:v>3</c:v>
                </c:pt>
                <c:pt idx="129">
                  <c:v>2</c:v>
                </c:pt>
                <c:pt idx="130">
                  <c:v>3</c:v>
                </c:pt>
                <c:pt idx="131">
                  <c:v>8</c:v>
                </c:pt>
                <c:pt idx="132">
                  <c:v>13</c:v>
                </c:pt>
                <c:pt idx="133">
                  <c:v>14</c:v>
                </c:pt>
                <c:pt idx="134">
                  <c:v>4</c:v>
                </c:pt>
                <c:pt idx="135">
                  <c:v>5</c:v>
                </c:pt>
                <c:pt idx="136">
                  <c:v>8</c:v>
                </c:pt>
                <c:pt idx="137">
                  <c:v>3</c:v>
                </c:pt>
                <c:pt idx="138">
                  <c:v>8</c:v>
                </c:pt>
                <c:pt idx="139">
                  <c:v>6</c:v>
                </c:pt>
                <c:pt idx="140">
                  <c:v>11</c:v>
                </c:pt>
                <c:pt idx="141">
                  <c:v>2</c:v>
                </c:pt>
                <c:pt idx="142">
                  <c:v>2</c:v>
                </c:pt>
                <c:pt idx="143">
                  <c:v>10</c:v>
                </c:pt>
                <c:pt idx="144">
                  <c:v>8</c:v>
                </c:pt>
                <c:pt idx="145">
                  <c:v>2</c:v>
                </c:pt>
                <c:pt idx="146">
                  <c:v>3</c:v>
                </c:pt>
                <c:pt idx="147">
                  <c:v>2</c:v>
                </c:pt>
                <c:pt idx="148">
                  <c:v>3</c:v>
                </c:pt>
                <c:pt idx="149">
                  <c:v>5</c:v>
                </c:pt>
                <c:pt idx="150">
                  <c:v>3</c:v>
                </c:pt>
                <c:pt idx="151">
                  <c:v>7</c:v>
                </c:pt>
                <c:pt idx="152">
                  <c:v>1</c:v>
                </c:pt>
                <c:pt idx="153">
                  <c:v>2</c:v>
                </c:pt>
                <c:pt idx="154">
                  <c:v>2</c:v>
                </c:pt>
                <c:pt idx="155">
                  <c:v>0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'[Malaria 1 to 52 week 2014- Copy.xlsx]Sheet1'!$A$12</c:f>
              <c:strCache>
                <c:ptCount val="1"/>
                <c:pt idx="0">
                  <c:v>Cuddapah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'[Malaria 1 to 52 week 2014- Copy.xlsx]Sheet1'!$B$12:$FA$12</c:f>
              <c:numCache>
                <c:formatCode>General</c:formatCode>
                <c:ptCount val="156"/>
                <c:pt idx="0">
                  <c:v>0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2</c:v>
                </c:pt>
                <c:pt idx="5">
                  <c:v>4</c:v>
                </c:pt>
                <c:pt idx="6">
                  <c:v>6</c:v>
                </c:pt>
                <c:pt idx="7">
                  <c:v>3</c:v>
                </c:pt>
                <c:pt idx="8">
                  <c:v>3</c:v>
                </c:pt>
                <c:pt idx="9">
                  <c:v>4</c:v>
                </c:pt>
                <c:pt idx="10">
                  <c:v>3</c:v>
                </c:pt>
                <c:pt idx="11">
                  <c:v>2</c:v>
                </c:pt>
                <c:pt idx="12">
                  <c:v>5</c:v>
                </c:pt>
                <c:pt idx="13">
                  <c:v>0</c:v>
                </c:pt>
                <c:pt idx="14">
                  <c:v>5</c:v>
                </c:pt>
                <c:pt idx="15">
                  <c:v>6</c:v>
                </c:pt>
                <c:pt idx="16">
                  <c:v>13</c:v>
                </c:pt>
                <c:pt idx="17">
                  <c:v>10</c:v>
                </c:pt>
                <c:pt idx="18">
                  <c:v>4</c:v>
                </c:pt>
                <c:pt idx="19">
                  <c:v>3</c:v>
                </c:pt>
                <c:pt idx="20">
                  <c:v>5</c:v>
                </c:pt>
                <c:pt idx="21">
                  <c:v>2</c:v>
                </c:pt>
                <c:pt idx="22">
                  <c:v>5</c:v>
                </c:pt>
                <c:pt idx="23">
                  <c:v>7</c:v>
                </c:pt>
                <c:pt idx="24">
                  <c:v>5</c:v>
                </c:pt>
                <c:pt idx="25">
                  <c:v>7</c:v>
                </c:pt>
                <c:pt idx="26">
                  <c:v>11</c:v>
                </c:pt>
                <c:pt idx="27">
                  <c:v>11</c:v>
                </c:pt>
                <c:pt idx="28">
                  <c:v>7</c:v>
                </c:pt>
                <c:pt idx="29">
                  <c:v>7</c:v>
                </c:pt>
                <c:pt idx="30">
                  <c:v>8</c:v>
                </c:pt>
                <c:pt idx="31">
                  <c:v>1</c:v>
                </c:pt>
                <c:pt idx="32">
                  <c:v>18</c:v>
                </c:pt>
                <c:pt idx="33">
                  <c:v>13</c:v>
                </c:pt>
                <c:pt idx="34">
                  <c:v>11</c:v>
                </c:pt>
                <c:pt idx="35">
                  <c:v>0</c:v>
                </c:pt>
                <c:pt idx="36">
                  <c:v>21</c:v>
                </c:pt>
                <c:pt idx="37">
                  <c:v>22</c:v>
                </c:pt>
                <c:pt idx="38">
                  <c:v>22</c:v>
                </c:pt>
                <c:pt idx="39">
                  <c:v>26</c:v>
                </c:pt>
                <c:pt idx="40">
                  <c:v>10</c:v>
                </c:pt>
                <c:pt idx="41">
                  <c:v>6</c:v>
                </c:pt>
                <c:pt idx="42" formatCode="0">
                  <c:v>8</c:v>
                </c:pt>
                <c:pt idx="43">
                  <c:v>21</c:v>
                </c:pt>
                <c:pt idx="44" formatCode="0">
                  <c:v>16</c:v>
                </c:pt>
                <c:pt idx="45" formatCode="0">
                  <c:v>12</c:v>
                </c:pt>
                <c:pt idx="46" formatCode="0">
                  <c:v>14</c:v>
                </c:pt>
                <c:pt idx="47" formatCode="0">
                  <c:v>7</c:v>
                </c:pt>
                <c:pt idx="48" formatCode="0">
                  <c:v>8</c:v>
                </c:pt>
                <c:pt idx="49" formatCode="0">
                  <c:v>9</c:v>
                </c:pt>
                <c:pt idx="50">
                  <c:v>4</c:v>
                </c:pt>
                <c:pt idx="51">
                  <c:v>3</c:v>
                </c:pt>
                <c:pt idx="52">
                  <c:v>0</c:v>
                </c:pt>
                <c:pt idx="53">
                  <c:v>2</c:v>
                </c:pt>
                <c:pt idx="54">
                  <c:v>2</c:v>
                </c:pt>
                <c:pt idx="55">
                  <c:v>2</c:v>
                </c:pt>
                <c:pt idx="56">
                  <c:v>2</c:v>
                </c:pt>
                <c:pt idx="57">
                  <c:v>1</c:v>
                </c:pt>
                <c:pt idx="58">
                  <c:v>2</c:v>
                </c:pt>
                <c:pt idx="59">
                  <c:v>4</c:v>
                </c:pt>
                <c:pt idx="60">
                  <c:v>4</c:v>
                </c:pt>
                <c:pt idx="61">
                  <c:v>3</c:v>
                </c:pt>
                <c:pt idx="62">
                  <c:v>3</c:v>
                </c:pt>
                <c:pt idx="63">
                  <c:v>12</c:v>
                </c:pt>
                <c:pt idx="64">
                  <c:v>5</c:v>
                </c:pt>
                <c:pt idx="65">
                  <c:v>6</c:v>
                </c:pt>
                <c:pt idx="66">
                  <c:v>3</c:v>
                </c:pt>
                <c:pt idx="67">
                  <c:v>9</c:v>
                </c:pt>
                <c:pt idx="68">
                  <c:v>5</c:v>
                </c:pt>
                <c:pt idx="69">
                  <c:v>10</c:v>
                </c:pt>
                <c:pt idx="70">
                  <c:v>0</c:v>
                </c:pt>
                <c:pt idx="71">
                  <c:v>12</c:v>
                </c:pt>
                <c:pt idx="72">
                  <c:v>11</c:v>
                </c:pt>
                <c:pt idx="73">
                  <c:v>5</c:v>
                </c:pt>
                <c:pt idx="74">
                  <c:v>2</c:v>
                </c:pt>
                <c:pt idx="75">
                  <c:v>5</c:v>
                </c:pt>
                <c:pt idx="76">
                  <c:v>3</c:v>
                </c:pt>
                <c:pt idx="77">
                  <c:v>12</c:v>
                </c:pt>
                <c:pt idx="78">
                  <c:v>7</c:v>
                </c:pt>
                <c:pt idx="79">
                  <c:v>8</c:v>
                </c:pt>
                <c:pt idx="80">
                  <c:v>6</c:v>
                </c:pt>
                <c:pt idx="81">
                  <c:v>7</c:v>
                </c:pt>
                <c:pt idx="82">
                  <c:v>18</c:v>
                </c:pt>
                <c:pt idx="83">
                  <c:v>5</c:v>
                </c:pt>
                <c:pt idx="84">
                  <c:v>4</c:v>
                </c:pt>
                <c:pt idx="85">
                  <c:v>0</c:v>
                </c:pt>
                <c:pt idx="86">
                  <c:v>2</c:v>
                </c:pt>
                <c:pt idx="87">
                  <c:v>3</c:v>
                </c:pt>
                <c:pt idx="88">
                  <c:v>5</c:v>
                </c:pt>
                <c:pt idx="89">
                  <c:v>22</c:v>
                </c:pt>
                <c:pt idx="90">
                  <c:v>22</c:v>
                </c:pt>
                <c:pt idx="91">
                  <c:v>26</c:v>
                </c:pt>
                <c:pt idx="92">
                  <c:v>12</c:v>
                </c:pt>
                <c:pt idx="93">
                  <c:v>8</c:v>
                </c:pt>
                <c:pt idx="94" formatCode="0">
                  <c:v>8</c:v>
                </c:pt>
                <c:pt idx="95">
                  <c:v>28</c:v>
                </c:pt>
                <c:pt idx="96" formatCode="0">
                  <c:v>6</c:v>
                </c:pt>
                <c:pt idx="97" formatCode="0">
                  <c:v>2</c:v>
                </c:pt>
                <c:pt idx="98" formatCode="0">
                  <c:v>4</c:v>
                </c:pt>
                <c:pt idx="99" formatCode="0">
                  <c:v>17</c:v>
                </c:pt>
                <c:pt idx="100" formatCode="0">
                  <c:v>2</c:v>
                </c:pt>
                <c:pt idx="101" formatCode="0">
                  <c:v>2</c:v>
                </c:pt>
                <c:pt idx="102">
                  <c:v>3</c:v>
                </c:pt>
                <c:pt idx="103">
                  <c:v>0</c:v>
                </c:pt>
                <c:pt idx="104">
                  <c:v>0</c:v>
                </c:pt>
                <c:pt idx="105">
                  <c:v>2</c:v>
                </c:pt>
                <c:pt idx="106">
                  <c:v>0</c:v>
                </c:pt>
                <c:pt idx="107">
                  <c:v>2</c:v>
                </c:pt>
                <c:pt idx="108">
                  <c:v>2</c:v>
                </c:pt>
                <c:pt idx="109">
                  <c:v>0</c:v>
                </c:pt>
                <c:pt idx="110">
                  <c:v>3</c:v>
                </c:pt>
                <c:pt idx="111">
                  <c:v>3</c:v>
                </c:pt>
                <c:pt idx="112">
                  <c:v>4</c:v>
                </c:pt>
                <c:pt idx="113">
                  <c:v>2</c:v>
                </c:pt>
                <c:pt idx="114">
                  <c:v>2</c:v>
                </c:pt>
                <c:pt idx="115">
                  <c:v>20</c:v>
                </c:pt>
                <c:pt idx="116">
                  <c:v>7</c:v>
                </c:pt>
                <c:pt idx="117">
                  <c:v>6</c:v>
                </c:pt>
                <c:pt idx="118">
                  <c:v>2</c:v>
                </c:pt>
                <c:pt idx="119">
                  <c:v>10</c:v>
                </c:pt>
                <c:pt idx="120">
                  <c:v>7</c:v>
                </c:pt>
                <c:pt idx="121">
                  <c:v>13</c:v>
                </c:pt>
                <c:pt idx="122">
                  <c:v>1</c:v>
                </c:pt>
                <c:pt idx="123">
                  <c:v>13</c:v>
                </c:pt>
                <c:pt idx="124">
                  <c:v>12</c:v>
                </c:pt>
                <c:pt idx="125">
                  <c:v>7</c:v>
                </c:pt>
                <c:pt idx="126">
                  <c:v>3</c:v>
                </c:pt>
                <c:pt idx="127">
                  <c:v>7</c:v>
                </c:pt>
                <c:pt idx="128">
                  <c:v>6</c:v>
                </c:pt>
                <c:pt idx="129">
                  <c:v>12</c:v>
                </c:pt>
                <c:pt idx="130">
                  <c:v>12</c:v>
                </c:pt>
                <c:pt idx="131">
                  <c:v>21</c:v>
                </c:pt>
                <c:pt idx="132">
                  <c:v>34</c:v>
                </c:pt>
                <c:pt idx="133">
                  <c:v>39</c:v>
                </c:pt>
                <c:pt idx="134">
                  <c:v>47</c:v>
                </c:pt>
                <c:pt idx="135">
                  <c:v>20</c:v>
                </c:pt>
                <c:pt idx="136">
                  <c:v>23</c:v>
                </c:pt>
                <c:pt idx="137">
                  <c:v>22</c:v>
                </c:pt>
                <c:pt idx="138">
                  <c:v>32</c:v>
                </c:pt>
                <c:pt idx="139">
                  <c:v>120</c:v>
                </c:pt>
                <c:pt idx="140">
                  <c:v>50</c:v>
                </c:pt>
                <c:pt idx="141">
                  <c:v>34</c:v>
                </c:pt>
                <c:pt idx="142">
                  <c:v>34</c:v>
                </c:pt>
                <c:pt idx="143">
                  <c:v>66</c:v>
                </c:pt>
                <c:pt idx="144">
                  <c:v>10</c:v>
                </c:pt>
                <c:pt idx="145">
                  <c:v>12</c:v>
                </c:pt>
                <c:pt idx="146">
                  <c:v>24</c:v>
                </c:pt>
                <c:pt idx="147">
                  <c:v>28</c:v>
                </c:pt>
                <c:pt idx="148">
                  <c:v>22</c:v>
                </c:pt>
                <c:pt idx="149">
                  <c:v>18</c:v>
                </c:pt>
                <c:pt idx="150">
                  <c:v>7</c:v>
                </c:pt>
                <c:pt idx="151">
                  <c:v>11</c:v>
                </c:pt>
                <c:pt idx="152">
                  <c:v>8</c:v>
                </c:pt>
                <c:pt idx="153">
                  <c:v>7</c:v>
                </c:pt>
                <c:pt idx="154">
                  <c:v>6</c:v>
                </c:pt>
                <c:pt idx="155">
                  <c:v>10</c:v>
                </c:pt>
              </c:numCache>
            </c:numRef>
          </c:val>
          <c:smooth val="0"/>
        </c:ser>
        <c:ser>
          <c:idx val="11"/>
          <c:order val="11"/>
          <c:tx>
            <c:strRef>
              <c:f>'[Malaria 1 to 52 week 2014- Copy.xlsx]Sheet1'!$A$13</c:f>
              <c:strCache>
                <c:ptCount val="1"/>
                <c:pt idx="0">
                  <c:v>Ananathapur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'[Malaria 1 to 52 week 2014- Copy.xlsx]Sheet1'!$B$13:$FA$13</c:f>
              <c:numCache>
                <c:formatCode>General</c:formatCode>
                <c:ptCount val="156"/>
                <c:pt idx="0">
                  <c:v>0</c:v>
                </c:pt>
                <c:pt idx="1">
                  <c:v>4</c:v>
                </c:pt>
                <c:pt idx="2">
                  <c:v>5</c:v>
                </c:pt>
                <c:pt idx="3">
                  <c:v>3</c:v>
                </c:pt>
                <c:pt idx="4">
                  <c:v>4</c:v>
                </c:pt>
                <c:pt idx="5">
                  <c:v>2</c:v>
                </c:pt>
                <c:pt idx="6">
                  <c:v>0</c:v>
                </c:pt>
                <c:pt idx="7">
                  <c:v>0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1</c:v>
                </c:pt>
                <c:pt idx="12">
                  <c:v>5</c:v>
                </c:pt>
                <c:pt idx="13">
                  <c:v>4</c:v>
                </c:pt>
                <c:pt idx="14">
                  <c:v>1</c:v>
                </c:pt>
                <c:pt idx="15">
                  <c:v>1</c:v>
                </c:pt>
                <c:pt idx="16">
                  <c:v>13</c:v>
                </c:pt>
                <c:pt idx="17">
                  <c:v>10</c:v>
                </c:pt>
                <c:pt idx="18">
                  <c:v>12</c:v>
                </c:pt>
                <c:pt idx="19">
                  <c:v>13</c:v>
                </c:pt>
                <c:pt idx="20">
                  <c:v>15</c:v>
                </c:pt>
                <c:pt idx="21">
                  <c:v>12</c:v>
                </c:pt>
                <c:pt idx="22">
                  <c:v>9</c:v>
                </c:pt>
                <c:pt idx="23">
                  <c:v>12</c:v>
                </c:pt>
                <c:pt idx="24">
                  <c:v>18</c:v>
                </c:pt>
                <c:pt idx="25">
                  <c:v>20</c:v>
                </c:pt>
                <c:pt idx="26">
                  <c:v>19</c:v>
                </c:pt>
                <c:pt idx="27">
                  <c:v>19</c:v>
                </c:pt>
                <c:pt idx="28">
                  <c:v>27</c:v>
                </c:pt>
                <c:pt idx="29">
                  <c:v>55</c:v>
                </c:pt>
                <c:pt idx="30">
                  <c:v>11</c:v>
                </c:pt>
                <c:pt idx="31">
                  <c:v>20</c:v>
                </c:pt>
                <c:pt idx="32">
                  <c:v>16</c:v>
                </c:pt>
                <c:pt idx="33">
                  <c:v>5</c:v>
                </c:pt>
                <c:pt idx="34">
                  <c:v>15</c:v>
                </c:pt>
                <c:pt idx="35">
                  <c:v>9</c:v>
                </c:pt>
                <c:pt idx="36">
                  <c:v>13</c:v>
                </c:pt>
                <c:pt idx="37">
                  <c:v>12</c:v>
                </c:pt>
                <c:pt idx="38">
                  <c:v>12</c:v>
                </c:pt>
                <c:pt idx="39">
                  <c:v>2</c:v>
                </c:pt>
                <c:pt idx="40">
                  <c:v>15</c:v>
                </c:pt>
                <c:pt idx="41">
                  <c:v>8</c:v>
                </c:pt>
                <c:pt idx="42" formatCode="0">
                  <c:v>9</c:v>
                </c:pt>
                <c:pt idx="43">
                  <c:v>9</c:v>
                </c:pt>
                <c:pt idx="44" formatCode="0">
                  <c:v>13</c:v>
                </c:pt>
                <c:pt idx="45" formatCode="0">
                  <c:v>8</c:v>
                </c:pt>
                <c:pt idx="46" formatCode="0">
                  <c:v>15</c:v>
                </c:pt>
                <c:pt idx="47" formatCode="0">
                  <c:v>0</c:v>
                </c:pt>
                <c:pt idx="48" formatCode="0">
                  <c:v>19</c:v>
                </c:pt>
                <c:pt idx="49" formatCode="0">
                  <c:v>5</c:v>
                </c:pt>
                <c:pt idx="50">
                  <c:v>0</c:v>
                </c:pt>
                <c:pt idx="51">
                  <c:v>6</c:v>
                </c:pt>
                <c:pt idx="52">
                  <c:v>0</c:v>
                </c:pt>
                <c:pt idx="53">
                  <c:v>4</c:v>
                </c:pt>
                <c:pt idx="54">
                  <c:v>0</c:v>
                </c:pt>
                <c:pt idx="55">
                  <c:v>0</c:v>
                </c:pt>
                <c:pt idx="56">
                  <c:v>1</c:v>
                </c:pt>
                <c:pt idx="57">
                  <c:v>10</c:v>
                </c:pt>
                <c:pt idx="58">
                  <c:v>0</c:v>
                </c:pt>
                <c:pt idx="59">
                  <c:v>8</c:v>
                </c:pt>
                <c:pt idx="60">
                  <c:v>6</c:v>
                </c:pt>
                <c:pt idx="61">
                  <c:v>7</c:v>
                </c:pt>
                <c:pt idx="62">
                  <c:v>12</c:v>
                </c:pt>
                <c:pt idx="63">
                  <c:v>10</c:v>
                </c:pt>
                <c:pt idx="64">
                  <c:v>6</c:v>
                </c:pt>
                <c:pt idx="65">
                  <c:v>17</c:v>
                </c:pt>
                <c:pt idx="66">
                  <c:v>12</c:v>
                </c:pt>
                <c:pt idx="67">
                  <c:v>7</c:v>
                </c:pt>
                <c:pt idx="68">
                  <c:v>12</c:v>
                </c:pt>
                <c:pt idx="69">
                  <c:v>3</c:v>
                </c:pt>
                <c:pt idx="70">
                  <c:v>8</c:v>
                </c:pt>
                <c:pt idx="71">
                  <c:v>2</c:v>
                </c:pt>
                <c:pt idx="72">
                  <c:v>1</c:v>
                </c:pt>
                <c:pt idx="73">
                  <c:v>5</c:v>
                </c:pt>
                <c:pt idx="74">
                  <c:v>0</c:v>
                </c:pt>
                <c:pt idx="75">
                  <c:v>3</c:v>
                </c:pt>
                <c:pt idx="76">
                  <c:v>3</c:v>
                </c:pt>
                <c:pt idx="77">
                  <c:v>2</c:v>
                </c:pt>
                <c:pt idx="78">
                  <c:v>18</c:v>
                </c:pt>
                <c:pt idx="79">
                  <c:v>33</c:v>
                </c:pt>
                <c:pt idx="80">
                  <c:v>15</c:v>
                </c:pt>
                <c:pt idx="81">
                  <c:v>15</c:v>
                </c:pt>
                <c:pt idx="82">
                  <c:v>17</c:v>
                </c:pt>
                <c:pt idx="83">
                  <c:v>19</c:v>
                </c:pt>
                <c:pt idx="84">
                  <c:v>10</c:v>
                </c:pt>
                <c:pt idx="85">
                  <c:v>12</c:v>
                </c:pt>
                <c:pt idx="86">
                  <c:v>10</c:v>
                </c:pt>
                <c:pt idx="87">
                  <c:v>7</c:v>
                </c:pt>
                <c:pt idx="88">
                  <c:v>21</c:v>
                </c:pt>
                <c:pt idx="89">
                  <c:v>21</c:v>
                </c:pt>
                <c:pt idx="90">
                  <c:v>21</c:v>
                </c:pt>
                <c:pt idx="91">
                  <c:v>12</c:v>
                </c:pt>
                <c:pt idx="92">
                  <c:v>25</c:v>
                </c:pt>
                <c:pt idx="93">
                  <c:v>18</c:v>
                </c:pt>
                <c:pt idx="94" formatCode="0">
                  <c:v>9</c:v>
                </c:pt>
                <c:pt idx="95">
                  <c:v>9</c:v>
                </c:pt>
                <c:pt idx="96" formatCode="0">
                  <c:v>23</c:v>
                </c:pt>
                <c:pt idx="97" formatCode="0">
                  <c:v>18</c:v>
                </c:pt>
                <c:pt idx="98" formatCode="0">
                  <c:v>25</c:v>
                </c:pt>
                <c:pt idx="99" formatCode="0">
                  <c:v>9</c:v>
                </c:pt>
                <c:pt idx="100" formatCode="0">
                  <c:v>29</c:v>
                </c:pt>
                <c:pt idx="101" formatCode="0">
                  <c:v>12</c:v>
                </c:pt>
                <c:pt idx="102">
                  <c:v>6</c:v>
                </c:pt>
                <c:pt idx="103">
                  <c:v>6</c:v>
                </c:pt>
                <c:pt idx="104">
                  <c:v>7</c:v>
                </c:pt>
                <c:pt idx="105">
                  <c:v>5</c:v>
                </c:pt>
                <c:pt idx="106">
                  <c:v>8</c:v>
                </c:pt>
                <c:pt idx="107">
                  <c:v>4</c:v>
                </c:pt>
                <c:pt idx="108">
                  <c:v>4</c:v>
                </c:pt>
                <c:pt idx="109">
                  <c:v>12</c:v>
                </c:pt>
                <c:pt idx="110">
                  <c:v>1</c:v>
                </c:pt>
                <c:pt idx="111">
                  <c:v>10</c:v>
                </c:pt>
                <c:pt idx="112">
                  <c:v>10</c:v>
                </c:pt>
                <c:pt idx="113">
                  <c:v>12</c:v>
                </c:pt>
                <c:pt idx="114">
                  <c:v>16</c:v>
                </c:pt>
                <c:pt idx="115">
                  <c:v>10</c:v>
                </c:pt>
                <c:pt idx="116">
                  <c:v>11</c:v>
                </c:pt>
                <c:pt idx="117">
                  <c:v>21</c:v>
                </c:pt>
                <c:pt idx="118">
                  <c:v>15</c:v>
                </c:pt>
                <c:pt idx="119">
                  <c:v>8</c:v>
                </c:pt>
                <c:pt idx="120">
                  <c:v>13</c:v>
                </c:pt>
                <c:pt idx="121">
                  <c:v>5</c:v>
                </c:pt>
                <c:pt idx="122">
                  <c:v>10</c:v>
                </c:pt>
                <c:pt idx="123">
                  <c:v>5</c:v>
                </c:pt>
                <c:pt idx="124">
                  <c:v>8</c:v>
                </c:pt>
                <c:pt idx="125">
                  <c:v>9</c:v>
                </c:pt>
                <c:pt idx="126">
                  <c:v>2</c:v>
                </c:pt>
                <c:pt idx="127">
                  <c:v>6</c:v>
                </c:pt>
                <c:pt idx="128">
                  <c:v>6</c:v>
                </c:pt>
                <c:pt idx="129">
                  <c:v>9</c:v>
                </c:pt>
                <c:pt idx="130">
                  <c:v>20</c:v>
                </c:pt>
                <c:pt idx="131">
                  <c:v>45</c:v>
                </c:pt>
                <c:pt idx="132">
                  <c:v>35</c:v>
                </c:pt>
                <c:pt idx="133">
                  <c:v>31</c:v>
                </c:pt>
                <c:pt idx="134">
                  <c:v>29</c:v>
                </c:pt>
                <c:pt idx="135">
                  <c:v>29</c:v>
                </c:pt>
                <c:pt idx="136">
                  <c:v>10</c:v>
                </c:pt>
                <c:pt idx="137">
                  <c:v>26</c:v>
                </c:pt>
                <c:pt idx="138">
                  <c:v>20</c:v>
                </c:pt>
                <c:pt idx="139">
                  <c:v>12</c:v>
                </c:pt>
                <c:pt idx="140">
                  <c:v>14</c:v>
                </c:pt>
                <c:pt idx="141">
                  <c:v>24</c:v>
                </c:pt>
                <c:pt idx="142">
                  <c:v>24</c:v>
                </c:pt>
                <c:pt idx="143">
                  <c:v>36</c:v>
                </c:pt>
                <c:pt idx="144">
                  <c:v>18</c:v>
                </c:pt>
                <c:pt idx="145">
                  <c:v>19</c:v>
                </c:pt>
                <c:pt idx="146">
                  <c:v>13</c:v>
                </c:pt>
                <c:pt idx="147">
                  <c:v>18</c:v>
                </c:pt>
                <c:pt idx="148">
                  <c:v>23</c:v>
                </c:pt>
                <c:pt idx="149">
                  <c:v>21</c:v>
                </c:pt>
                <c:pt idx="150">
                  <c:v>13</c:v>
                </c:pt>
                <c:pt idx="151">
                  <c:v>9</c:v>
                </c:pt>
                <c:pt idx="152">
                  <c:v>13</c:v>
                </c:pt>
                <c:pt idx="153">
                  <c:v>10</c:v>
                </c:pt>
                <c:pt idx="154">
                  <c:v>14</c:v>
                </c:pt>
                <c:pt idx="155">
                  <c:v>4</c:v>
                </c:pt>
              </c:numCache>
            </c:numRef>
          </c:val>
          <c:smooth val="0"/>
        </c:ser>
        <c:ser>
          <c:idx val="12"/>
          <c:order val="12"/>
          <c:tx>
            <c:strRef>
              <c:f>'[Malaria 1 to 52 week 2014- Copy.xlsx]Sheet1'!$A$14</c:f>
              <c:strCache>
                <c:ptCount val="1"/>
                <c:pt idx="0">
                  <c:v>Kurnool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'[Malaria 1 to 52 week 2014- Copy.xlsx]Sheet1'!$B$14:$FA$14</c:f>
              <c:numCache>
                <c:formatCode>General</c:formatCode>
                <c:ptCount val="156"/>
                <c:pt idx="0">
                  <c:v>2</c:v>
                </c:pt>
                <c:pt idx="1">
                  <c:v>1</c:v>
                </c:pt>
                <c:pt idx="2">
                  <c:v>5</c:v>
                </c:pt>
                <c:pt idx="3">
                  <c:v>0</c:v>
                </c:pt>
                <c:pt idx="4">
                  <c:v>4</c:v>
                </c:pt>
                <c:pt idx="5">
                  <c:v>3</c:v>
                </c:pt>
                <c:pt idx="6">
                  <c:v>1</c:v>
                </c:pt>
                <c:pt idx="7">
                  <c:v>1</c:v>
                </c:pt>
                <c:pt idx="8">
                  <c:v>4</c:v>
                </c:pt>
                <c:pt idx="9">
                  <c:v>3</c:v>
                </c:pt>
                <c:pt idx="10">
                  <c:v>1</c:v>
                </c:pt>
                <c:pt idx="11">
                  <c:v>5</c:v>
                </c:pt>
                <c:pt idx="12">
                  <c:v>6</c:v>
                </c:pt>
                <c:pt idx="13">
                  <c:v>2</c:v>
                </c:pt>
                <c:pt idx="14">
                  <c:v>6</c:v>
                </c:pt>
                <c:pt idx="15">
                  <c:v>2</c:v>
                </c:pt>
                <c:pt idx="16">
                  <c:v>3</c:v>
                </c:pt>
                <c:pt idx="17">
                  <c:v>0</c:v>
                </c:pt>
                <c:pt idx="18">
                  <c:v>2</c:v>
                </c:pt>
                <c:pt idx="19">
                  <c:v>4</c:v>
                </c:pt>
                <c:pt idx="20">
                  <c:v>4</c:v>
                </c:pt>
                <c:pt idx="21">
                  <c:v>4</c:v>
                </c:pt>
                <c:pt idx="22">
                  <c:v>2</c:v>
                </c:pt>
                <c:pt idx="23">
                  <c:v>2</c:v>
                </c:pt>
                <c:pt idx="24">
                  <c:v>4</c:v>
                </c:pt>
                <c:pt idx="25">
                  <c:v>4</c:v>
                </c:pt>
                <c:pt idx="26">
                  <c:v>7</c:v>
                </c:pt>
                <c:pt idx="27">
                  <c:v>2</c:v>
                </c:pt>
                <c:pt idx="28">
                  <c:v>4</c:v>
                </c:pt>
                <c:pt idx="29">
                  <c:v>6</c:v>
                </c:pt>
                <c:pt idx="30">
                  <c:v>7</c:v>
                </c:pt>
                <c:pt idx="31">
                  <c:v>5</c:v>
                </c:pt>
                <c:pt idx="32">
                  <c:v>4</c:v>
                </c:pt>
                <c:pt idx="33">
                  <c:v>2</c:v>
                </c:pt>
                <c:pt idx="34">
                  <c:v>5</c:v>
                </c:pt>
                <c:pt idx="35">
                  <c:v>1</c:v>
                </c:pt>
                <c:pt idx="36">
                  <c:v>5</c:v>
                </c:pt>
                <c:pt idx="37">
                  <c:v>3</c:v>
                </c:pt>
                <c:pt idx="38">
                  <c:v>3</c:v>
                </c:pt>
                <c:pt idx="39">
                  <c:v>4</c:v>
                </c:pt>
                <c:pt idx="40">
                  <c:v>4</c:v>
                </c:pt>
                <c:pt idx="41">
                  <c:v>0</c:v>
                </c:pt>
                <c:pt idx="42" formatCode="0">
                  <c:v>0</c:v>
                </c:pt>
                <c:pt idx="43">
                  <c:v>2</c:v>
                </c:pt>
                <c:pt idx="44" formatCode="0">
                  <c:v>0</c:v>
                </c:pt>
                <c:pt idx="45" formatCode="0">
                  <c:v>2</c:v>
                </c:pt>
                <c:pt idx="46" formatCode="0">
                  <c:v>0</c:v>
                </c:pt>
                <c:pt idx="47" formatCode="0">
                  <c:v>2</c:v>
                </c:pt>
                <c:pt idx="48" formatCode="0">
                  <c:v>0</c:v>
                </c:pt>
                <c:pt idx="49" formatCode="0">
                  <c:v>2</c:v>
                </c:pt>
                <c:pt idx="50">
                  <c:v>0</c:v>
                </c:pt>
                <c:pt idx="51">
                  <c:v>10</c:v>
                </c:pt>
                <c:pt idx="52">
                  <c:v>2</c:v>
                </c:pt>
                <c:pt idx="53">
                  <c:v>2</c:v>
                </c:pt>
                <c:pt idx="54">
                  <c:v>1</c:v>
                </c:pt>
                <c:pt idx="55">
                  <c:v>0</c:v>
                </c:pt>
                <c:pt idx="56">
                  <c:v>0</c:v>
                </c:pt>
                <c:pt idx="57">
                  <c:v>4</c:v>
                </c:pt>
                <c:pt idx="58">
                  <c:v>2</c:v>
                </c:pt>
                <c:pt idx="59">
                  <c:v>2</c:v>
                </c:pt>
                <c:pt idx="60">
                  <c:v>0</c:v>
                </c:pt>
                <c:pt idx="61">
                  <c:v>2</c:v>
                </c:pt>
                <c:pt idx="62">
                  <c:v>5</c:v>
                </c:pt>
                <c:pt idx="63">
                  <c:v>4</c:v>
                </c:pt>
                <c:pt idx="64">
                  <c:v>3</c:v>
                </c:pt>
                <c:pt idx="65">
                  <c:v>3</c:v>
                </c:pt>
                <c:pt idx="66">
                  <c:v>0</c:v>
                </c:pt>
                <c:pt idx="67">
                  <c:v>2</c:v>
                </c:pt>
                <c:pt idx="68">
                  <c:v>0</c:v>
                </c:pt>
                <c:pt idx="69">
                  <c:v>3</c:v>
                </c:pt>
                <c:pt idx="70">
                  <c:v>8</c:v>
                </c:pt>
                <c:pt idx="71">
                  <c:v>15</c:v>
                </c:pt>
                <c:pt idx="72">
                  <c:v>8</c:v>
                </c:pt>
                <c:pt idx="73">
                  <c:v>12</c:v>
                </c:pt>
                <c:pt idx="74">
                  <c:v>3</c:v>
                </c:pt>
                <c:pt idx="75">
                  <c:v>14</c:v>
                </c:pt>
                <c:pt idx="76">
                  <c:v>12</c:v>
                </c:pt>
                <c:pt idx="77">
                  <c:v>5</c:v>
                </c:pt>
                <c:pt idx="78">
                  <c:v>5</c:v>
                </c:pt>
                <c:pt idx="79">
                  <c:v>12</c:v>
                </c:pt>
                <c:pt idx="80">
                  <c:v>15</c:v>
                </c:pt>
                <c:pt idx="81">
                  <c:v>15</c:v>
                </c:pt>
                <c:pt idx="82">
                  <c:v>11</c:v>
                </c:pt>
                <c:pt idx="83">
                  <c:v>4</c:v>
                </c:pt>
                <c:pt idx="84">
                  <c:v>15</c:v>
                </c:pt>
                <c:pt idx="85">
                  <c:v>8</c:v>
                </c:pt>
                <c:pt idx="86">
                  <c:v>16</c:v>
                </c:pt>
                <c:pt idx="87">
                  <c:v>12</c:v>
                </c:pt>
                <c:pt idx="88">
                  <c:v>12</c:v>
                </c:pt>
                <c:pt idx="89">
                  <c:v>13</c:v>
                </c:pt>
                <c:pt idx="90">
                  <c:v>13</c:v>
                </c:pt>
                <c:pt idx="91">
                  <c:v>14</c:v>
                </c:pt>
                <c:pt idx="92">
                  <c:v>14</c:v>
                </c:pt>
                <c:pt idx="93">
                  <c:v>10</c:v>
                </c:pt>
                <c:pt idx="94" formatCode="0">
                  <c:v>10</c:v>
                </c:pt>
                <c:pt idx="95">
                  <c:v>10</c:v>
                </c:pt>
                <c:pt idx="96" formatCode="0">
                  <c:v>10</c:v>
                </c:pt>
                <c:pt idx="97" formatCode="0">
                  <c:v>12</c:v>
                </c:pt>
                <c:pt idx="98" formatCode="0">
                  <c:v>12</c:v>
                </c:pt>
                <c:pt idx="99" formatCode="0">
                  <c:v>12</c:v>
                </c:pt>
                <c:pt idx="100" formatCode="0">
                  <c:v>12</c:v>
                </c:pt>
                <c:pt idx="101" formatCode="0">
                  <c:v>12</c:v>
                </c:pt>
                <c:pt idx="102">
                  <c:v>1</c:v>
                </c:pt>
                <c:pt idx="103">
                  <c:v>10</c:v>
                </c:pt>
                <c:pt idx="104">
                  <c:v>4</c:v>
                </c:pt>
                <c:pt idx="105">
                  <c:v>6</c:v>
                </c:pt>
                <c:pt idx="106">
                  <c:v>4</c:v>
                </c:pt>
                <c:pt idx="107">
                  <c:v>5</c:v>
                </c:pt>
                <c:pt idx="108">
                  <c:v>3</c:v>
                </c:pt>
                <c:pt idx="109">
                  <c:v>2</c:v>
                </c:pt>
                <c:pt idx="110">
                  <c:v>0</c:v>
                </c:pt>
                <c:pt idx="111">
                  <c:v>4</c:v>
                </c:pt>
                <c:pt idx="112">
                  <c:v>3</c:v>
                </c:pt>
                <c:pt idx="113">
                  <c:v>3</c:v>
                </c:pt>
                <c:pt idx="114">
                  <c:v>4</c:v>
                </c:pt>
                <c:pt idx="115">
                  <c:v>8</c:v>
                </c:pt>
                <c:pt idx="116">
                  <c:v>5</c:v>
                </c:pt>
                <c:pt idx="117">
                  <c:v>5</c:v>
                </c:pt>
                <c:pt idx="118">
                  <c:v>3</c:v>
                </c:pt>
                <c:pt idx="119">
                  <c:v>0</c:v>
                </c:pt>
                <c:pt idx="120">
                  <c:v>6</c:v>
                </c:pt>
                <c:pt idx="121">
                  <c:v>5</c:v>
                </c:pt>
                <c:pt idx="122">
                  <c:v>13</c:v>
                </c:pt>
                <c:pt idx="123">
                  <c:v>21</c:v>
                </c:pt>
                <c:pt idx="124">
                  <c:v>9</c:v>
                </c:pt>
                <c:pt idx="125">
                  <c:v>13</c:v>
                </c:pt>
                <c:pt idx="126">
                  <c:v>5</c:v>
                </c:pt>
                <c:pt idx="127">
                  <c:v>28</c:v>
                </c:pt>
                <c:pt idx="128">
                  <c:v>19</c:v>
                </c:pt>
                <c:pt idx="129">
                  <c:v>9</c:v>
                </c:pt>
                <c:pt idx="130">
                  <c:v>9</c:v>
                </c:pt>
                <c:pt idx="131">
                  <c:v>29</c:v>
                </c:pt>
                <c:pt idx="132">
                  <c:v>29</c:v>
                </c:pt>
                <c:pt idx="133">
                  <c:v>27</c:v>
                </c:pt>
                <c:pt idx="134">
                  <c:v>20</c:v>
                </c:pt>
                <c:pt idx="135">
                  <c:v>4</c:v>
                </c:pt>
                <c:pt idx="136">
                  <c:v>20</c:v>
                </c:pt>
                <c:pt idx="137">
                  <c:v>8</c:v>
                </c:pt>
                <c:pt idx="138">
                  <c:v>21</c:v>
                </c:pt>
                <c:pt idx="139">
                  <c:v>15</c:v>
                </c:pt>
                <c:pt idx="140">
                  <c:v>22</c:v>
                </c:pt>
                <c:pt idx="141">
                  <c:v>5</c:v>
                </c:pt>
                <c:pt idx="142">
                  <c:v>5</c:v>
                </c:pt>
                <c:pt idx="143">
                  <c:v>25</c:v>
                </c:pt>
                <c:pt idx="144">
                  <c:v>3</c:v>
                </c:pt>
                <c:pt idx="145">
                  <c:v>0</c:v>
                </c:pt>
                <c:pt idx="146">
                  <c:v>3</c:v>
                </c:pt>
                <c:pt idx="147">
                  <c:v>0</c:v>
                </c:pt>
                <c:pt idx="148">
                  <c:v>0</c:v>
                </c:pt>
                <c:pt idx="149">
                  <c:v>3</c:v>
                </c:pt>
                <c:pt idx="150">
                  <c:v>2</c:v>
                </c:pt>
                <c:pt idx="151">
                  <c:v>3</c:v>
                </c:pt>
                <c:pt idx="152">
                  <c:v>2</c:v>
                </c:pt>
                <c:pt idx="153">
                  <c:v>2</c:v>
                </c:pt>
                <c:pt idx="154">
                  <c:v>2</c:v>
                </c:pt>
                <c:pt idx="155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383296"/>
        <c:axId val="107429888"/>
      </c:lineChart>
      <c:catAx>
        <c:axId val="10738329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429888"/>
        <c:crosses val="autoZero"/>
        <c:auto val="1"/>
        <c:lblAlgn val="ctr"/>
        <c:lblOffset val="100"/>
        <c:noMultiLvlLbl val="0"/>
      </c:catAx>
      <c:valAx>
        <c:axId val="107429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383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/>
            </a:pPr>
            <a:r>
              <a:rPr lang="en-US" sz="1200" b="1"/>
              <a:t>Districts of Andhra Pradesh</a:t>
            </a:r>
          </a:p>
          <a:p>
            <a:pPr>
              <a:defRPr sz="1200" b="1"/>
            </a:pPr>
            <a:r>
              <a:rPr lang="en-US" sz="1200" b="1"/>
              <a:t> Households receiving treated tap water within premises (%)</a:t>
            </a:r>
          </a:p>
          <a:p>
            <a:pPr>
              <a:defRPr sz="1200" b="1"/>
            </a:pPr>
            <a:r>
              <a:rPr lang="en-US" sz="800" b="0" i="0"/>
              <a:t>Census of India, Decadal (2011)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Households receiving treated tap water within premises (%)</c:v>
                </c:pt>
              </c:strCache>
            </c:strRef>
          </c:tx>
          <c:invertIfNegative val="0"/>
          <c:cat>
            <c:strRef>
              <c:f>Sheet1!$A$2:$A$14</c:f>
              <c:strCache>
                <c:ptCount val="13"/>
                <c:pt idx="0">
                  <c:v>Srikakulam </c:v>
                </c:pt>
                <c:pt idx="1">
                  <c:v>Vizianagaram*</c:v>
                </c:pt>
                <c:pt idx="2">
                  <c:v>Prakasham </c:v>
                </c:pt>
                <c:pt idx="3">
                  <c:v>Anantapur </c:v>
                </c:pt>
                <c:pt idx="4">
                  <c:v>Chittoor </c:v>
                </c:pt>
                <c:pt idx="5">
                  <c:v>Kurnool </c:v>
                </c:pt>
                <c:pt idx="6">
                  <c:v>Visakhapatnam* </c:v>
                </c:pt>
                <c:pt idx="7">
                  <c:v>East Godavari* </c:v>
                </c:pt>
                <c:pt idx="8">
                  <c:v>Kadapa</c:v>
                </c:pt>
                <c:pt idx="9">
                  <c:v>Nellore </c:v>
                </c:pt>
                <c:pt idx="10">
                  <c:v>Guntur </c:v>
                </c:pt>
                <c:pt idx="11">
                  <c:v>Krishna</c:v>
                </c:pt>
                <c:pt idx="12">
                  <c:v>West Godavari</c:v>
                </c:pt>
              </c:strCache>
            </c:strRef>
          </c:cat>
          <c:val>
            <c:numRef>
              <c:f>Sheet1!$B$2:$B$14</c:f>
              <c:numCache>
                <c:formatCode>0</c:formatCode>
                <c:ptCount val="13"/>
                <c:pt idx="0">
                  <c:v>3.4406221756709119</c:v>
                </c:pt>
                <c:pt idx="1">
                  <c:v>8.1397239379488937</c:v>
                </c:pt>
                <c:pt idx="2">
                  <c:v>12.024598845645976</c:v>
                </c:pt>
                <c:pt idx="3">
                  <c:v>15.749325037844701</c:v>
                </c:pt>
                <c:pt idx="4">
                  <c:v>18.252624946679241</c:v>
                </c:pt>
                <c:pt idx="5">
                  <c:v>20.492668568210473</c:v>
                </c:pt>
                <c:pt idx="6">
                  <c:v>21.400752642150447</c:v>
                </c:pt>
                <c:pt idx="7">
                  <c:v>21.8337229378788</c:v>
                </c:pt>
                <c:pt idx="8">
                  <c:v>22.885046420607107</c:v>
                </c:pt>
                <c:pt idx="9">
                  <c:v>23.085325999029283</c:v>
                </c:pt>
                <c:pt idx="10">
                  <c:v>26.035248413805849</c:v>
                </c:pt>
                <c:pt idx="11">
                  <c:v>36.29435399431415</c:v>
                </c:pt>
                <c:pt idx="12">
                  <c:v>40.199483165703029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746304"/>
        <c:axId val="96040000"/>
      </c:barChart>
      <c:catAx>
        <c:axId val="115746304"/>
        <c:scaling>
          <c:orientation val="minMax"/>
        </c:scaling>
        <c:delete val="0"/>
        <c:axPos val="b"/>
        <c:majorTickMark val="out"/>
        <c:minorTickMark val="none"/>
        <c:tickLblPos val="nextTo"/>
        <c:crossAx val="96040000"/>
        <c:crosses val="autoZero"/>
        <c:auto val="1"/>
        <c:lblAlgn val="ctr"/>
        <c:lblOffset val="100"/>
        <c:noMultiLvlLbl val="0"/>
      </c:catAx>
      <c:valAx>
        <c:axId val="96040000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1157463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Districts of Odisha Institutional Deliveries (health care facility based births) (%)</a:t>
            </a:r>
          </a:p>
          <a:p>
            <a:pPr>
              <a:defRPr/>
            </a:pPr>
            <a:r>
              <a:rPr lang="en-US"/>
              <a:t>Annual Health Survey (2012-13)</a:t>
            </a:r>
          </a:p>
        </c:rich>
      </c:tx>
      <c:layout>
        <c:manualLayout>
          <c:xMode val="edge"/>
          <c:yMode val="edge"/>
          <c:x val="0.12042956955780633"/>
          <c:y val="2.417962003454231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6295831955326126E-2"/>
          <c:y val="0.21322127480178968"/>
          <c:w val="0.93054452896511453"/>
          <c:h val="0.59249643017420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'odisha map'!$B$1</c:f>
              <c:strCache>
                <c:ptCount val="1"/>
                <c:pt idx="0">
                  <c:v>Institutional Deliveries (%)</c:v>
                </c:pt>
              </c:strCache>
            </c:strRef>
          </c:tx>
          <c:spPr>
            <a:solidFill>
              <a:srgbClr val="9BBB59">
                <a:lumMod val="40000"/>
                <a:lumOff val="60000"/>
              </a:srgbClr>
            </a:solidFill>
          </c:spPr>
          <c:invertIfNegative val="0"/>
          <c:cat>
            <c:strRef>
              <c:f>'odisha map'!$A$2:$A$29</c:f>
              <c:strCache>
                <c:ptCount val="28"/>
                <c:pt idx="0">
                  <c:v>Koraput </c:v>
                </c:pt>
                <c:pt idx="1">
                  <c:v>Nabarangpur</c:v>
                </c:pt>
                <c:pt idx="2">
                  <c:v>Rayagada</c:v>
                </c:pt>
                <c:pt idx="3">
                  <c:v>Gajapati</c:v>
                </c:pt>
                <c:pt idx="4">
                  <c:v>Kalahandi</c:v>
                </c:pt>
                <c:pt idx="5">
                  <c:v>Baudh</c:v>
                </c:pt>
                <c:pt idx="6">
                  <c:v>Naupada</c:v>
                </c:pt>
                <c:pt idx="7">
                  <c:v>Keonjhar</c:v>
                </c:pt>
                <c:pt idx="8">
                  <c:v>Deogarh</c:v>
                </c:pt>
                <c:pt idx="9">
                  <c:v>Mayurbhanj</c:v>
                </c:pt>
                <c:pt idx="10">
                  <c:v>Balangir</c:v>
                </c:pt>
                <c:pt idx="11">
                  <c:v>Kandhamal</c:v>
                </c:pt>
                <c:pt idx="12">
                  <c:v>Sundargarh</c:v>
                </c:pt>
                <c:pt idx="13">
                  <c:v>Kendrapara</c:v>
                </c:pt>
                <c:pt idx="14">
                  <c:v>Bhadrak</c:v>
                </c:pt>
                <c:pt idx="15">
                  <c:v>Subarnapur</c:v>
                </c:pt>
                <c:pt idx="16">
                  <c:v>Dhenkanal</c:v>
                </c:pt>
                <c:pt idx="17">
                  <c:v>Angul</c:v>
                </c:pt>
                <c:pt idx="18">
                  <c:v>Jharsuguda</c:v>
                </c:pt>
                <c:pt idx="19">
                  <c:v>Balasore</c:v>
                </c:pt>
                <c:pt idx="20">
                  <c:v>Bargarh</c:v>
                </c:pt>
                <c:pt idx="21">
                  <c:v>Ganjam</c:v>
                </c:pt>
                <c:pt idx="22">
                  <c:v>Jajpur</c:v>
                </c:pt>
                <c:pt idx="23">
                  <c:v>Nayagarh</c:v>
                </c:pt>
                <c:pt idx="24">
                  <c:v>Cuttack</c:v>
                </c:pt>
                <c:pt idx="25">
                  <c:v>Khurda</c:v>
                </c:pt>
                <c:pt idx="26">
                  <c:v>Puri</c:v>
                </c:pt>
                <c:pt idx="27">
                  <c:v>Jagatsinghpur</c:v>
                </c:pt>
              </c:strCache>
            </c:strRef>
          </c:cat>
          <c:val>
            <c:numRef>
              <c:f>'odisha map'!$B$2:$B$29</c:f>
              <c:numCache>
                <c:formatCode>0</c:formatCode>
                <c:ptCount val="28"/>
                <c:pt idx="0">
                  <c:v>53.4</c:v>
                </c:pt>
                <c:pt idx="1">
                  <c:v>53.6</c:v>
                </c:pt>
                <c:pt idx="2">
                  <c:v>62.3</c:v>
                </c:pt>
                <c:pt idx="3">
                  <c:v>66.099999999999994</c:v>
                </c:pt>
                <c:pt idx="4">
                  <c:v>67</c:v>
                </c:pt>
                <c:pt idx="5">
                  <c:v>67.599999999999994</c:v>
                </c:pt>
                <c:pt idx="6">
                  <c:v>70.400000000000006</c:v>
                </c:pt>
                <c:pt idx="7">
                  <c:v>71.3</c:v>
                </c:pt>
                <c:pt idx="8">
                  <c:v>78.3</c:v>
                </c:pt>
                <c:pt idx="9">
                  <c:v>79.7</c:v>
                </c:pt>
                <c:pt idx="10">
                  <c:v>80.099999999999994</c:v>
                </c:pt>
                <c:pt idx="11">
                  <c:v>80.400000000000006</c:v>
                </c:pt>
                <c:pt idx="12">
                  <c:v>80.900000000000006</c:v>
                </c:pt>
                <c:pt idx="13">
                  <c:v>81.8</c:v>
                </c:pt>
                <c:pt idx="14">
                  <c:v>81.900000000000006</c:v>
                </c:pt>
                <c:pt idx="15">
                  <c:v>83.4</c:v>
                </c:pt>
                <c:pt idx="16">
                  <c:v>84.1</c:v>
                </c:pt>
                <c:pt idx="17">
                  <c:v>84.6</c:v>
                </c:pt>
                <c:pt idx="18">
                  <c:v>85.8</c:v>
                </c:pt>
                <c:pt idx="19">
                  <c:v>86.3</c:v>
                </c:pt>
                <c:pt idx="20">
                  <c:v>86.5</c:v>
                </c:pt>
                <c:pt idx="21">
                  <c:v>87.6</c:v>
                </c:pt>
                <c:pt idx="22">
                  <c:v>88.6</c:v>
                </c:pt>
                <c:pt idx="23">
                  <c:v>89.1</c:v>
                </c:pt>
                <c:pt idx="24">
                  <c:v>91.3</c:v>
                </c:pt>
                <c:pt idx="25">
                  <c:v>92.9</c:v>
                </c:pt>
                <c:pt idx="26">
                  <c:v>95.5</c:v>
                </c:pt>
                <c:pt idx="27">
                  <c:v>95.9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311552"/>
        <c:axId val="107435648"/>
      </c:barChart>
      <c:catAx>
        <c:axId val="108311552"/>
        <c:scaling>
          <c:orientation val="minMax"/>
        </c:scaling>
        <c:delete val="0"/>
        <c:axPos val="b"/>
        <c:majorTickMark val="out"/>
        <c:minorTickMark val="none"/>
        <c:tickLblPos val="nextTo"/>
        <c:crossAx val="107435648"/>
        <c:crosses val="autoZero"/>
        <c:auto val="1"/>
        <c:lblAlgn val="ctr"/>
        <c:lblOffset val="100"/>
        <c:noMultiLvlLbl val="0"/>
      </c:catAx>
      <c:valAx>
        <c:axId val="107435648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1083115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baseline="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/>
              <a:t>Households using LPG and solid cooking fuels (firewood, crop residue,</a:t>
            </a:r>
            <a:r>
              <a:rPr lang="en-US" sz="1600" baseline="0"/>
              <a:t> cowdung cake, coal, lignite, charcoal</a:t>
            </a:r>
            <a:r>
              <a:rPr lang="en-US" sz="1600"/>
              <a:t>) across Indian states</a:t>
            </a:r>
          </a:p>
        </c:rich>
      </c:tx>
      <c:layout>
        <c:manualLayout>
          <c:xMode val="edge"/>
          <c:yMode val="edge"/>
          <c:x val="0.10080137813212335"/>
          <c:y val="1.008027142522635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4944234155820499E-2"/>
          <c:y val="0.11316557856145965"/>
          <c:w val="0.82798307086614176"/>
          <c:h val="0.471886947408648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'Graph no. of HHs in Lakh'!$B$1</c:f>
              <c:strCache>
                <c:ptCount val="1"/>
                <c:pt idx="0">
                  <c:v>Total Solid cooking fuels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cat>
            <c:strRef>
              <c:f>'Graph no. of HHs in Lakh'!$A$2:$A$36</c:f>
              <c:strCache>
                <c:ptCount val="35"/>
                <c:pt idx="0">
                  <c:v>Delhi </c:v>
                </c:pt>
                <c:pt idx="1">
                  <c:v>Chandigarh </c:v>
                </c:pt>
                <c:pt idx="2">
                  <c:v>Daman &amp; Diu </c:v>
                </c:pt>
                <c:pt idx="3">
                  <c:v>Puducherry </c:v>
                </c:pt>
                <c:pt idx="4">
                  <c:v>Goa</c:v>
                </c:pt>
                <c:pt idx="5">
                  <c:v>Andaman &amp; Nicobar Islands</c:v>
                </c:pt>
                <c:pt idx="6">
                  <c:v>Punjab</c:v>
                </c:pt>
                <c:pt idx="7">
                  <c:v>Dadra &amp; Nagar Haveli</c:v>
                </c:pt>
                <c:pt idx="8">
                  <c:v>Tamil Nadu</c:v>
                </c:pt>
                <c:pt idx="9">
                  <c:v>Mizoram</c:v>
                </c:pt>
                <c:pt idx="10">
                  <c:v>Maharashtra</c:v>
                </c:pt>
                <c:pt idx="11">
                  <c:v>Gujarat</c:v>
                </c:pt>
                <c:pt idx="12">
                  <c:v>Uttarakhand</c:v>
                </c:pt>
                <c:pt idx="13">
                  <c:v>Sikkim</c:v>
                </c:pt>
                <c:pt idx="14">
                  <c:v>Haryana</c:v>
                </c:pt>
                <c:pt idx="15">
                  <c:v>Himachal Pradesh</c:v>
                </c:pt>
                <c:pt idx="16">
                  <c:v>Andhra Pradesh </c:v>
                </c:pt>
                <c:pt idx="17">
                  <c:v>Karnataka</c:v>
                </c:pt>
                <c:pt idx="18">
                  <c:v>Kerala</c:v>
                </c:pt>
                <c:pt idx="19">
                  <c:v>Jammu &amp; Kashmir</c:v>
                </c:pt>
                <c:pt idx="20">
                  <c:v>Lakshadweep </c:v>
                </c:pt>
                <c:pt idx="21">
                  <c:v>Manipur</c:v>
                </c:pt>
                <c:pt idx="22">
                  <c:v>Arunachal Pradesh</c:v>
                </c:pt>
                <c:pt idx="23">
                  <c:v>Rajasthan</c:v>
                </c:pt>
                <c:pt idx="24">
                  <c:v>West Bengal</c:v>
                </c:pt>
                <c:pt idx="25">
                  <c:v>Nagaland</c:v>
                </c:pt>
                <c:pt idx="26">
                  <c:v>Assam</c:v>
                </c:pt>
                <c:pt idx="27">
                  <c:v>Uttar Pradesh</c:v>
                </c:pt>
                <c:pt idx="28">
                  <c:v>Madhya Pradesh</c:v>
                </c:pt>
                <c:pt idx="29">
                  <c:v>Tripura</c:v>
                </c:pt>
                <c:pt idx="30">
                  <c:v>Meghalaya</c:v>
                </c:pt>
                <c:pt idx="31">
                  <c:v>Odisha</c:v>
                </c:pt>
                <c:pt idx="32">
                  <c:v>Jharkhand</c:v>
                </c:pt>
                <c:pt idx="33">
                  <c:v>Chhattisgarh</c:v>
                </c:pt>
                <c:pt idx="34">
                  <c:v>Bihar</c:v>
                </c:pt>
              </c:strCache>
            </c:strRef>
          </c:cat>
          <c:val>
            <c:numRef>
              <c:f>'Graph no. of HHs in Lakh'!$B$2:$B$36</c:f>
              <c:numCache>
                <c:formatCode>General</c:formatCode>
                <c:ptCount val="35"/>
                <c:pt idx="0">
                  <c:v>4.3999999999999995</c:v>
                </c:pt>
                <c:pt idx="1">
                  <c:v>5.1999999999999993</c:v>
                </c:pt>
                <c:pt idx="2">
                  <c:v>12.7</c:v>
                </c:pt>
                <c:pt idx="3">
                  <c:v>18.400000000000002</c:v>
                </c:pt>
                <c:pt idx="4">
                  <c:v>21.9</c:v>
                </c:pt>
                <c:pt idx="5">
                  <c:v>34.199999999999996</c:v>
                </c:pt>
                <c:pt idx="6">
                  <c:v>40.5</c:v>
                </c:pt>
                <c:pt idx="7">
                  <c:v>41.1</c:v>
                </c:pt>
                <c:pt idx="8">
                  <c:v>44.400000000000006</c:v>
                </c:pt>
                <c:pt idx="9">
                  <c:v>45.3</c:v>
                </c:pt>
                <c:pt idx="10">
                  <c:v>48.500000000000007</c:v>
                </c:pt>
                <c:pt idx="11">
                  <c:v>52.800000000000004</c:v>
                </c:pt>
                <c:pt idx="12">
                  <c:v>53.300000000000004</c:v>
                </c:pt>
                <c:pt idx="13">
                  <c:v>53.400000000000006</c:v>
                </c:pt>
                <c:pt idx="14">
                  <c:v>54.500000000000007</c:v>
                </c:pt>
                <c:pt idx="15">
                  <c:v>58.800000000000004</c:v>
                </c:pt>
                <c:pt idx="16">
                  <c:v>59.099999999999994</c:v>
                </c:pt>
                <c:pt idx="17">
                  <c:v>60.7</c:v>
                </c:pt>
                <c:pt idx="18">
                  <c:v>62.9</c:v>
                </c:pt>
                <c:pt idx="19">
                  <c:v>65.599999999999994</c:v>
                </c:pt>
                <c:pt idx="20">
                  <c:v>65.699999999999989</c:v>
                </c:pt>
                <c:pt idx="21">
                  <c:v>69.099999999999994</c:v>
                </c:pt>
                <c:pt idx="22">
                  <c:v>69.5</c:v>
                </c:pt>
                <c:pt idx="23">
                  <c:v>75.899999999999991</c:v>
                </c:pt>
                <c:pt idx="24">
                  <c:v>76.600000000000009</c:v>
                </c:pt>
                <c:pt idx="25">
                  <c:v>78.8</c:v>
                </c:pt>
                <c:pt idx="26">
                  <c:v>79.5</c:v>
                </c:pt>
                <c:pt idx="27">
                  <c:v>79.8</c:v>
                </c:pt>
                <c:pt idx="28">
                  <c:v>79.900000000000006</c:v>
                </c:pt>
                <c:pt idx="29">
                  <c:v>81.499999999999986</c:v>
                </c:pt>
                <c:pt idx="30">
                  <c:v>82.5</c:v>
                </c:pt>
                <c:pt idx="31">
                  <c:v>86.2</c:v>
                </c:pt>
                <c:pt idx="32">
                  <c:v>86.9</c:v>
                </c:pt>
                <c:pt idx="33">
                  <c:v>87.7</c:v>
                </c:pt>
                <c:pt idx="34">
                  <c:v>89.9</c:v>
                </c:pt>
              </c:numCache>
            </c:numRef>
          </c:val>
        </c:ser>
        <c:ser>
          <c:idx val="1"/>
          <c:order val="1"/>
          <c:tx>
            <c:strRef>
              <c:f>'Graph no. of HHs in Lakh'!$C$1</c:f>
              <c:strCache>
                <c:ptCount val="1"/>
                <c:pt idx="0">
                  <c:v>LPG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'Graph no. of HHs in Lakh'!$A$2:$A$36</c:f>
              <c:strCache>
                <c:ptCount val="35"/>
                <c:pt idx="0">
                  <c:v>Delhi </c:v>
                </c:pt>
                <c:pt idx="1">
                  <c:v>Chandigarh </c:v>
                </c:pt>
                <c:pt idx="2">
                  <c:v>Daman &amp; Diu </c:v>
                </c:pt>
                <c:pt idx="3">
                  <c:v>Puducherry </c:v>
                </c:pt>
                <c:pt idx="4">
                  <c:v>Goa</c:v>
                </c:pt>
                <c:pt idx="5">
                  <c:v>Andaman &amp; Nicobar Islands</c:v>
                </c:pt>
                <c:pt idx="6">
                  <c:v>Punjab</c:v>
                </c:pt>
                <c:pt idx="7">
                  <c:v>Dadra &amp; Nagar Haveli</c:v>
                </c:pt>
                <c:pt idx="8">
                  <c:v>Tamil Nadu</c:v>
                </c:pt>
                <c:pt idx="9">
                  <c:v>Mizoram</c:v>
                </c:pt>
                <c:pt idx="10">
                  <c:v>Maharashtra</c:v>
                </c:pt>
                <c:pt idx="11">
                  <c:v>Gujarat</c:v>
                </c:pt>
                <c:pt idx="12">
                  <c:v>Uttarakhand</c:v>
                </c:pt>
                <c:pt idx="13">
                  <c:v>Sikkim</c:v>
                </c:pt>
                <c:pt idx="14">
                  <c:v>Haryana</c:v>
                </c:pt>
                <c:pt idx="15">
                  <c:v>Himachal Pradesh</c:v>
                </c:pt>
                <c:pt idx="16">
                  <c:v>Andhra Pradesh </c:v>
                </c:pt>
                <c:pt idx="17">
                  <c:v>Karnataka</c:v>
                </c:pt>
                <c:pt idx="18">
                  <c:v>Kerala</c:v>
                </c:pt>
                <c:pt idx="19">
                  <c:v>Jammu &amp; Kashmir</c:v>
                </c:pt>
                <c:pt idx="20">
                  <c:v>Lakshadweep </c:v>
                </c:pt>
                <c:pt idx="21">
                  <c:v>Manipur</c:v>
                </c:pt>
                <c:pt idx="22">
                  <c:v>Arunachal Pradesh</c:v>
                </c:pt>
                <c:pt idx="23">
                  <c:v>Rajasthan</c:v>
                </c:pt>
                <c:pt idx="24">
                  <c:v>West Bengal</c:v>
                </c:pt>
                <c:pt idx="25">
                  <c:v>Nagaland</c:v>
                </c:pt>
                <c:pt idx="26">
                  <c:v>Assam</c:v>
                </c:pt>
                <c:pt idx="27">
                  <c:v>Uttar Pradesh</c:v>
                </c:pt>
                <c:pt idx="28">
                  <c:v>Madhya Pradesh</c:v>
                </c:pt>
                <c:pt idx="29">
                  <c:v>Tripura</c:v>
                </c:pt>
                <c:pt idx="30">
                  <c:v>Meghalaya</c:v>
                </c:pt>
                <c:pt idx="31">
                  <c:v>Odisha</c:v>
                </c:pt>
                <c:pt idx="32">
                  <c:v>Jharkhand</c:v>
                </c:pt>
                <c:pt idx="33">
                  <c:v>Chhattisgarh</c:v>
                </c:pt>
                <c:pt idx="34">
                  <c:v>Bihar</c:v>
                </c:pt>
              </c:strCache>
            </c:strRef>
          </c:cat>
          <c:val>
            <c:numRef>
              <c:f>'Graph no. of HHs in Lakh'!$C$2:$C$36</c:f>
              <c:numCache>
                <c:formatCode>General</c:formatCode>
                <c:ptCount val="35"/>
                <c:pt idx="0">
                  <c:v>89.9</c:v>
                </c:pt>
                <c:pt idx="1">
                  <c:v>71.599999999999994</c:v>
                </c:pt>
                <c:pt idx="2">
                  <c:v>53</c:v>
                </c:pt>
                <c:pt idx="3">
                  <c:v>70.5</c:v>
                </c:pt>
                <c:pt idx="4">
                  <c:v>72.7</c:v>
                </c:pt>
                <c:pt idx="5">
                  <c:v>44.5</c:v>
                </c:pt>
                <c:pt idx="6">
                  <c:v>54.5</c:v>
                </c:pt>
                <c:pt idx="7">
                  <c:v>39.799999999999997</c:v>
                </c:pt>
                <c:pt idx="8">
                  <c:v>47.9</c:v>
                </c:pt>
                <c:pt idx="9">
                  <c:v>52.6</c:v>
                </c:pt>
                <c:pt idx="10">
                  <c:v>43.4</c:v>
                </c:pt>
                <c:pt idx="11">
                  <c:v>38.299999999999997</c:v>
                </c:pt>
                <c:pt idx="12">
                  <c:v>44.2</c:v>
                </c:pt>
                <c:pt idx="13">
                  <c:v>41.3</c:v>
                </c:pt>
                <c:pt idx="14">
                  <c:v>44</c:v>
                </c:pt>
                <c:pt idx="15">
                  <c:v>38.6</c:v>
                </c:pt>
                <c:pt idx="16">
                  <c:v>35.799999999999997</c:v>
                </c:pt>
                <c:pt idx="17">
                  <c:v>32.5</c:v>
                </c:pt>
                <c:pt idx="18">
                  <c:v>35.799999999999997</c:v>
                </c:pt>
                <c:pt idx="19">
                  <c:v>31.6</c:v>
                </c:pt>
                <c:pt idx="20">
                  <c:v>16.600000000000001</c:v>
                </c:pt>
                <c:pt idx="21">
                  <c:v>29.7</c:v>
                </c:pt>
                <c:pt idx="22">
                  <c:v>29.2</c:v>
                </c:pt>
                <c:pt idx="23">
                  <c:v>22.8</c:v>
                </c:pt>
                <c:pt idx="24">
                  <c:v>18</c:v>
                </c:pt>
                <c:pt idx="25">
                  <c:v>20</c:v>
                </c:pt>
                <c:pt idx="26">
                  <c:v>19</c:v>
                </c:pt>
                <c:pt idx="27">
                  <c:v>18.899999999999999</c:v>
                </c:pt>
                <c:pt idx="28">
                  <c:v>18.2</c:v>
                </c:pt>
                <c:pt idx="29">
                  <c:v>17.600000000000001</c:v>
                </c:pt>
                <c:pt idx="30">
                  <c:v>11.9</c:v>
                </c:pt>
                <c:pt idx="31">
                  <c:v>9.8000000000000007</c:v>
                </c:pt>
                <c:pt idx="32">
                  <c:v>11.7</c:v>
                </c:pt>
                <c:pt idx="33">
                  <c:v>11.2</c:v>
                </c:pt>
                <c:pt idx="34">
                  <c:v>8.1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312064"/>
        <c:axId val="96034816"/>
      </c:barChart>
      <c:catAx>
        <c:axId val="10831206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solidFill>
            <a:schemeClr val="bg1"/>
          </a:solidFill>
        </c:spPr>
        <c:txPr>
          <a:bodyPr/>
          <a:lstStyle/>
          <a:p>
            <a:pPr>
              <a:defRPr sz="1200"/>
            </a:pPr>
            <a:endParaRPr lang="en-US"/>
          </a:p>
        </c:txPr>
        <c:crossAx val="96034816"/>
        <c:crosses val="autoZero"/>
        <c:auto val="1"/>
        <c:lblAlgn val="ctr"/>
        <c:lblOffset val="100"/>
        <c:noMultiLvlLbl val="0"/>
      </c:catAx>
      <c:valAx>
        <c:axId val="9603481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No. of households (in %)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083120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6678612568549595E-2"/>
          <c:y val="0.94314517295233691"/>
          <c:w val="0.27052681715619875"/>
          <c:h val="5.4407320106432198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0.22486</cdr:x>
      <cdr:y>0.29856</cdr:y>
    </cdr:from>
    <cdr:to>
      <cdr:x>0.31235</cdr:x>
      <cdr:y>0.34846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671766" y="1386099"/>
          <a:ext cx="1039550" cy="231649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6EF4B-E9B0-4C9E-A410-1D7E0BA9EFB1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E279DB-1858-414E-9E69-C8857753C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003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timesofindia.indiatimes.com/topic/mosquitoes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Greatest concern – VBD,</a:t>
            </a:r>
            <a:r>
              <a:rPr lang="en-US" baseline="0" dirty="0" smtClean="0"/>
              <a:t> </a:t>
            </a:r>
            <a:r>
              <a:rPr lang="en-US" dirty="0" smtClean="0"/>
              <a:t>extreme weather and food &amp; water borne diseases</a:t>
            </a:r>
          </a:p>
          <a:p>
            <a:r>
              <a:rPr lang="en-US" dirty="0" smtClean="0"/>
              <a:t>Capacity building</a:t>
            </a:r>
            <a:r>
              <a:rPr lang="en-US" baseline="-25000" dirty="0" smtClean="0"/>
              <a:t> </a:t>
            </a:r>
            <a:r>
              <a:rPr lang="en-US" baseline="0" dirty="0" smtClean="0"/>
              <a:t> - Research on health impacts of CC, vulnerability assessment, building resilience of h system</a:t>
            </a:r>
          </a:p>
          <a:p>
            <a:r>
              <a:rPr lang="en-US" dirty="0" smtClean="0"/>
              <a:t>Researchers;</a:t>
            </a:r>
            <a:r>
              <a:rPr lang="en-US" baseline="0" dirty="0" smtClean="0"/>
              <a:t> consultants; capacity building; policy advocacy; teaching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279DB-1858-414E-9E69-C8857753C8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986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Training extreme weather, Food &amp; water borne</a:t>
            </a:r>
          </a:p>
          <a:p>
            <a:r>
              <a:rPr lang="en-IN" dirty="0" smtClean="0"/>
              <a:t>Skills – adaptation planning,</a:t>
            </a:r>
            <a:r>
              <a:rPr lang="en-IN" baseline="0" dirty="0" smtClean="0"/>
              <a:t> use of climate forecasts, epidemiological studies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279DB-1858-414E-9E69-C8857753C80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560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Reported malaria cases for the 13 districts of AP for the last 3 years.</a:t>
            </a:r>
          </a:p>
          <a:p>
            <a:endParaRPr lang="en-US" baseline="0" dirty="0" smtClean="0"/>
          </a:p>
          <a:p>
            <a:r>
              <a:rPr lang="en-I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total of 1,850 sensors will be deployed across 185 </a:t>
            </a:r>
            <a:r>
              <a:rPr lang="en-I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sq</a:t>
            </a:r>
            <a:r>
              <a:rPr lang="en-I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kilometers</a:t>
            </a:r>
            <a:r>
              <a:rPr lang="en-I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these cities Sensors fixed to electricity poles will be used to monitor density of </a:t>
            </a:r>
            <a:r>
              <a:rPr lang="en-IN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mosquitoes</a:t>
            </a:r>
            <a:r>
              <a:rPr lang="en-I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along</a:t>
            </a:r>
            <a:r>
              <a:rPr lang="en-I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gender and species. The devices will analyse and transfer mosquito density data along with location to a central database. There will be a control room application to provide mosquito density heat maps, which will help government agencies prioritise sprays.</a:t>
            </a: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system will operate autonomously and use state-of-the-art internet of things (</a:t>
            </a:r>
            <a:r>
              <a:rPr lang="en-I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IoT</a:t>
            </a:r>
            <a:r>
              <a:rPr lang="en-I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technology to alert health and other agencies of the need to treat geographic areas to control the mosquito population responsible for vector-borne diseases.</a:t>
            </a:r>
            <a:endParaRPr lang="en-US" baseline="0" dirty="0" smtClean="0"/>
          </a:p>
          <a:p>
            <a:r>
              <a:rPr lang="en-US" baseline="0" dirty="0" smtClean="0"/>
              <a:t>3 districts bear the largest burden from this vector borne disease- East Godavari; </a:t>
            </a:r>
            <a:r>
              <a:rPr lang="en-US" baseline="0" dirty="0" err="1" smtClean="0"/>
              <a:t>Vizianagaram</a:t>
            </a:r>
            <a:r>
              <a:rPr lang="en-US" baseline="0" dirty="0" smtClean="0"/>
              <a:t>, Visakhapatnam.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 seasonal pattern can also be noted. A rise in reported cases begins  from the 3</a:t>
            </a:r>
            <a:r>
              <a:rPr lang="en-US" baseline="30000" dirty="0" smtClean="0"/>
              <a:t>rd</a:t>
            </a:r>
            <a:r>
              <a:rPr lang="en-US" baseline="0" dirty="0" smtClean="0"/>
              <a:t> month each year; followed by a peak during the summer months; and the cases dip down towards the year end. The weeks of relief are few or non existent in these 3 districts.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AP is along the West Coast. These 3 districts are coastal districts- vulnerable because of humidity/ precipitation and warm temperature. A targeted health action plan, protective strategy, and treatment measures are much needed. Health action plans guided by IMD forecasts, early warning systems and predict analysis could significantly assist the process. </a:t>
            </a:r>
          </a:p>
          <a:p>
            <a:r>
              <a:rPr lang="en-US" baseline="0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279DB-1858-414E-9E69-C8857753C80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072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Some</a:t>
            </a:r>
            <a:r>
              <a:rPr lang="en-IN" baseline="0" dirty="0" smtClean="0"/>
              <a:t> populations are more vulnerable than others- the very young; the very old; the extremely poor.</a:t>
            </a:r>
          </a:p>
          <a:p>
            <a:endParaRPr lang="en-IN" baseline="0" dirty="0" smtClean="0"/>
          </a:p>
          <a:p>
            <a:r>
              <a:rPr lang="en-IN" baseline="0" dirty="0" smtClean="0"/>
              <a:t>The heat stress related mortality presented here is not segregate by these factors; it does not say who is dying and at what location. </a:t>
            </a:r>
          </a:p>
          <a:p>
            <a:endParaRPr lang="en-IN" baseline="0" dirty="0" smtClean="0"/>
          </a:p>
          <a:p>
            <a:r>
              <a:rPr lang="en-IN" baseline="0" dirty="0" smtClean="0"/>
              <a:t>But the data still states that the hottest districts do show significantly larger numbers of deaths.</a:t>
            </a:r>
          </a:p>
          <a:p>
            <a:r>
              <a:rPr lang="en-IN" baseline="0" dirty="0" smtClean="0"/>
              <a:t>Orissa heat action plans have included dissemination information for behaviour change; </a:t>
            </a:r>
            <a:r>
              <a:rPr lang="en-IN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ongoing</a:t>
            </a:r>
            <a:r>
              <a:rPr lang="e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initiatives include</a:t>
            </a:r>
            <a:r>
              <a:rPr lang="e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developing - </a:t>
            </a:r>
            <a:r>
              <a:rPr lang="e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guidelines for health infrastructure and logistics; provision of medical services; early detection mechanism particularly for vulnerable population; information dissemination processes; community adaptation</a:t>
            </a:r>
            <a:r>
              <a:rPr lang="en-IN" baseline="0" dirty="0" smtClean="0"/>
              <a:t> particularly for community exposed by occupation;  </a:t>
            </a:r>
          </a:p>
          <a:p>
            <a:r>
              <a:rPr lang="en-IN" baseline="0" dirty="0" smtClean="0"/>
              <a:t>Future plans : determine thresholds of humidity and temperature for determining mortality and morbidity; </a:t>
            </a:r>
            <a:endParaRPr lang="en-IN" dirty="0" smtClean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279DB-1858-414E-9E69-C8857753C80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77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baseline="0" dirty="0" smtClean="0"/>
              <a:t>IMD’s support for the agro-advisory, </a:t>
            </a:r>
            <a:r>
              <a:rPr lang="en-IN" dirty="0" smtClean="0"/>
              <a:t>relief for health of the population. As this particularly, could reduce malnutrition which is more significant</a:t>
            </a:r>
            <a:r>
              <a:rPr lang="en-IN" baseline="0" dirty="0" smtClean="0"/>
              <a:t> in</a:t>
            </a:r>
            <a:r>
              <a:rPr lang="en-IN" dirty="0" smtClean="0"/>
              <a:t> some states than others, case in point, Bihar and Madhya Pradesh.</a:t>
            </a:r>
          </a:p>
          <a:p>
            <a:r>
              <a:rPr lang="en-IN" dirty="0" smtClean="0"/>
              <a:t>These</a:t>
            </a:r>
            <a:r>
              <a:rPr lang="en-IN" baseline="0" dirty="0" smtClean="0"/>
              <a:t> states have been</a:t>
            </a:r>
            <a:r>
              <a:rPr lang="en-IN" dirty="0" smtClean="0"/>
              <a:t> part of the ‘BIMARU’ or diseased (Bihar- Madhya Pradesh- Rajasthan</a:t>
            </a:r>
            <a:r>
              <a:rPr lang="en-IN" baseline="0" dirty="0" smtClean="0"/>
              <a:t>– Uttar Pradesh</a:t>
            </a:r>
            <a:r>
              <a:rPr lang="en-IN" dirty="0" smtClean="0"/>
              <a:t>) states since 1980s.</a:t>
            </a:r>
          </a:p>
          <a:p>
            <a:endParaRPr lang="en-IN" dirty="0" smtClean="0"/>
          </a:p>
          <a:p>
            <a:r>
              <a:rPr lang="en-IN" baseline="0" dirty="0" smtClean="0"/>
              <a:t>Nearly 40% Children from t</a:t>
            </a:r>
            <a:r>
              <a:rPr lang="en-IN" dirty="0" smtClean="0"/>
              <a:t>hese</a:t>
            </a:r>
            <a:r>
              <a:rPr lang="en-IN" baseline="0" dirty="0" smtClean="0"/>
              <a:t> two states are underweight </a:t>
            </a:r>
            <a:r>
              <a:rPr lang="en-IN" dirty="0" smtClean="0"/>
              <a:t>(low</a:t>
            </a:r>
            <a:r>
              <a:rPr lang="en-IN" baseline="0" dirty="0" smtClean="0"/>
              <a:t> weight-for-age) </a:t>
            </a:r>
            <a:r>
              <a:rPr lang="en-IN" dirty="0" smtClean="0"/>
              <a:t>and show wasting (low</a:t>
            </a:r>
            <a:r>
              <a:rPr lang="en-IN" baseline="0" dirty="0" smtClean="0"/>
              <a:t> weight-for-height).</a:t>
            </a:r>
          </a:p>
          <a:p>
            <a:endParaRPr lang="en-IN" baseline="0" dirty="0" smtClean="0"/>
          </a:p>
          <a:p>
            <a:r>
              <a:rPr lang="en-IN" baseline="0" dirty="0" smtClean="0"/>
              <a:t>Needless to say there are pockets of malnutrition in other states and urban areas as well.</a:t>
            </a:r>
            <a:endParaRPr lang="en-IN" dirty="0" smtClean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279DB-1858-414E-9E69-C8857753C80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831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279DB-1858-414E-9E69-C8857753C80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58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279DB-1858-414E-9E69-C8857753C80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8990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Other surveys- DLHS, AHS</a:t>
            </a: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IN" sz="1600" b="1" i="0" u="none" strike="noStrike" kern="1200" dirty="0" smtClean="0">
                <a:solidFill>
                  <a:srgbClr val="000000"/>
                </a:solidFill>
                <a:effectLst/>
                <a:latin typeface="+mn-lt"/>
              </a:rPr>
              <a:t>Survey</a:t>
            </a:r>
            <a:endParaRPr lang="en-IN" sz="1600" b="0" i="0" u="none" strike="noStrike" dirty="0" smtClean="0">
              <a:effectLst/>
              <a:latin typeface="Arial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IN" sz="1600" b="1" i="0" u="none" strike="noStrike" kern="1200" dirty="0" smtClean="0">
                <a:solidFill>
                  <a:srgbClr val="000000"/>
                </a:solidFill>
                <a:effectLst/>
                <a:latin typeface="+mn-lt"/>
              </a:rPr>
              <a:t>Variable</a:t>
            </a:r>
            <a:endParaRPr lang="en-IN" sz="1600" b="0" i="0" u="none" strike="noStrike" dirty="0" smtClean="0">
              <a:effectLst/>
              <a:latin typeface="Arial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IN" sz="1600" b="1" i="0" u="none" strike="noStrike" kern="1200" dirty="0" smtClean="0">
                <a:solidFill>
                  <a:srgbClr val="000000"/>
                </a:solidFill>
                <a:effectLst/>
                <a:latin typeface="+mn-lt"/>
              </a:rPr>
              <a:t>Design/Periodicity</a:t>
            </a:r>
            <a:endParaRPr lang="en-IN" sz="1600" b="0" i="0" u="none" strike="noStrike" dirty="0" smtClean="0">
              <a:effectLst/>
              <a:latin typeface="Arial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IN" sz="1400" b="0" i="0" u="none" strike="noStrike" kern="1200" dirty="0" smtClean="0">
                <a:solidFill>
                  <a:srgbClr val="000000"/>
                </a:solidFill>
                <a:effectLst/>
                <a:latin typeface="+mn-lt"/>
              </a:rPr>
              <a:t>Census of India </a:t>
            </a:r>
            <a:endParaRPr lang="en-IN" sz="1600" b="0" i="0" u="none" strike="noStrike" dirty="0" smtClean="0">
              <a:effectLst/>
              <a:latin typeface="Arial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IN" sz="1200" b="0" i="0" u="none" strike="noStrike" kern="1200" dirty="0" smtClean="0">
                <a:solidFill>
                  <a:srgbClr val="000000"/>
                </a:solidFill>
                <a:effectLst/>
                <a:latin typeface="Palatino Linotype"/>
              </a:rPr>
              <a:t>Demography, Economic Activity, </a:t>
            </a:r>
            <a:r>
              <a:rPr lang="en-IN" sz="1400" b="0" i="0" u="none" strike="noStrike" kern="1200" dirty="0" smtClean="0">
                <a:solidFill>
                  <a:srgbClr val="000000"/>
                </a:solidFill>
                <a:effectLst/>
                <a:latin typeface="Palatino Linotype"/>
              </a:rPr>
              <a:t>Literacy &amp; Education, Housing &amp; Household Amenities</a:t>
            </a:r>
            <a:endParaRPr lang="en-IN" sz="1600" b="0" i="0" u="none" strike="noStrike" dirty="0" smtClean="0">
              <a:effectLst/>
              <a:latin typeface="Arial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IN" sz="1200" b="0" i="0" u="none" strike="noStrike" kern="1200" dirty="0" smtClean="0">
                <a:solidFill>
                  <a:srgbClr val="000000"/>
                </a:solidFill>
                <a:effectLst/>
                <a:latin typeface="+mn-lt"/>
              </a:rPr>
              <a:t>Ten years  (2011), Household</a:t>
            </a:r>
            <a:endParaRPr lang="en-IN" sz="1600" b="0" i="0" u="none" strike="noStrike" dirty="0" smtClean="0">
              <a:effectLst/>
              <a:latin typeface="Arial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IN" sz="1400" b="0" i="0" u="none" strike="noStrike" kern="1200" dirty="0" smtClean="0">
                <a:solidFill>
                  <a:srgbClr val="000000"/>
                </a:solidFill>
                <a:effectLst/>
                <a:latin typeface="+mn-lt"/>
              </a:rPr>
              <a:t>District Level Household and Facility Survey (DLHS-4)</a:t>
            </a:r>
            <a:endParaRPr lang="en-IN" sz="1600" b="0" i="0" u="none" strike="noStrike" dirty="0" smtClean="0">
              <a:effectLst/>
              <a:latin typeface="Arial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IN" sz="1200" b="0" i="0" u="none" strike="noStrike" kern="1200" dirty="0" smtClean="0">
                <a:solidFill>
                  <a:srgbClr val="000000"/>
                </a:solidFill>
                <a:effectLst/>
                <a:latin typeface="Palatino Linotype"/>
              </a:rPr>
              <a:t>The household questionnaire: socio- economy, marriages, morbidities, and deaths</a:t>
            </a:r>
            <a:endParaRPr lang="en-IN" sz="1600" b="0" i="0" u="none" strike="noStrike" dirty="0" smtClean="0">
              <a:effectLst/>
              <a:latin typeface="Arial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IN" sz="1200" b="0" i="0" u="none" strike="noStrike" kern="1200" dirty="0" smtClean="0">
                <a:solidFill>
                  <a:srgbClr val="000000"/>
                </a:solidFill>
                <a:effectLst/>
                <a:latin typeface="Palatino Linotype"/>
              </a:rPr>
              <a:t>The Women questionnaire: </a:t>
            </a:r>
            <a:r>
              <a:rPr lang="en-IN" sz="1400" b="0" i="0" u="none" strike="noStrike" kern="1200" dirty="0" smtClean="0">
                <a:solidFill>
                  <a:srgbClr val="000000"/>
                </a:solidFill>
                <a:effectLst/>
                <a:latin typeface="Palatino Linotype"/>
              </a:rPr>
              <a:t>maternal care, immunization</a:t>
            </a:r>
            <a:r>
              <a:rPr lang="en-IN" sz="1200" b="0" i="0" u="none" strike="noStrike" kern="1200" dirty="0" smtClean="0">
                <a:solidFill>
                  <a:srgbClr val="000000"/>
                </a:solidFill>
                <a:effectLst/>
                <a:latin typeface="Palatino Linotype"/>
              </a:rPr>
              <a:t> and childcare, contraception, and fertility preferences, reproductive health including knowledge about HIV/AIDS. </a:t>
            </a:r>
            <a:endParaRPr lang="en-IN" sz="1600" b="0" i="0" u="none" strike="noStrike" dirty="0" smtClean="0">
              <a:effectLst/>
              <a:latin typeface="Arial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IN" sz="1200" b="0" i="0" u="none" strike="noStrike" kern="1200" dirty="0" smtClean="0">
                <a:solidFill>
                  <a:srgbClr val="000000"/>
                </a:solidFill>
                <a:effectLst/>
                <a:latin typeface="Palatino Linotype"/>
              </a:rPr>
              <a:t>The village questionnaire: availability of health, education, and other facilities in the village.</a:t>
            </a:r>
            <a:endParaRPr lang="en-IN" sz="1600" b="0" i="0" u="none" strike="noStrike" dirty="0" smtClean="0">
              <a:effectLst/>
              <a:latin typeface="Arial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IN" sz="1200" b="0" i="0" u="none" strike="noStrike" kern="1200" dirty="0" smtClean="0">
                <a:solidFill>
                  <a:srgbClr val="000000"/>
                </a:solidFill>
                <a:effectLst/>
                <a:latin typeface="Palatino Linotype"/>
              </a:rPr>
              <a:t>The health facility questionnaire: </a:t>
            </a:r>
            <a:r>
              <a:rPr lang="en-IN" sz="1400" b="0" i="0" u="none" strike="noStrike" kern="1200" dirty="0" smtClean="0">
                <a:solidFill>
                  <a:srgbClr val="000000"/>
                </a:solidFill>
                <a:effectLst/>
                <a:latin typeface="Palatino Linotype"/>
              </a:rPr>
              <a:t>The human resources, infrastructure, and services.</a:t>
            </a:r>
            <a:endParaRPr lang="en-IN" sz="1600" b="0" i="0" u="none" strike="noStrike" dirty="0" smtClean="0">
              <a:effectLst/>
              <a:latin typeface="Arial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IN" sz="1200" b="0" i="0" u="none" strike="noStrike" kern="1200" dirty="0" smtClean="0">
                <a:solidFill>
                  <a:srgbClr val="000000"/>
                </a:solidFill>
                <a:effectLst/>
                <a:latin typeface="+mn-lt"/>
              </a:rPr>
              <a:t> Every five years (2012-13)</a:t>
            </a:r>
            <a:endParaRPr lang="en-IN" sz="1600" b="0" i="0" u="none" strike="noStrike" dirty="0" smtClean="0">
              <a:effectLst/>
              <a:latin typeface="Arial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IN" sz="1400" b="0" i="0" u="none" strike="noStrike" kern="1200" dirty="0" smtClean="0">
                <a:solidFill>
                  <a:srgbClr val="000000"/>
                </a:solidFill>
                <a:effectLst/>
                <a:latin typeface="+mn-lt"/>
              </a:rPr>
              <a:t>National Family Health Survey</a:t>
            </a:r>
            <a:endParaRPr lang="en-IN" sz="1600" b="0" i="0" u="none" strike="noStrike" dirty="0" smtClean="0">
              <a:effectLst/>
              <a:latin typeface="Arial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IN" sz="1400" b="0" i="0" u="none" strike="noStrike" kern="1200" dirty="0" smtClean="0">
                <a:solidFill>
                  <a:srgbClr val="000000"/>
                </a:solidFill>
                <a:effectLst/>
                <a:latin typeface="+mn-lt"/>
              </a:rPr>
              <a:t>(NFHS-4) </a:t>
            </a:r>
            <a:endParaRPr lang="en-IN" sz="1600" b="0" i="0" u="none" strike="noStrike" dirty="0" smtClean="0">
              <a:effectLst/>
              <a:latin typeface="Arial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IN" sz="1200" b="0" i="0" u="none" strike="noStrike" kern="1200" dirty="0" smtClean="0">
                <a:solidFill>
                  <a:srgbClr val="000000"/>
                </a:solidFill>
                <a:effectLst/>
                <a:latin typeface="Palatino Linotype"/>
              </a:rPr>
              <a:t>All women aged between 15 to 49 years and all men aged between 15 to 54 years. Questionnaire on family welfare:  maternal and child health, family life education, safe injections, </a:t>
            </a:r>
            <a:r>
              <a:rPr lang="en-IN" sz="1200" b="0" i="0" u="none" strike="noStrike" kern="1200" dirty="0" err="1" smtClean="0">
                <a:solidFill>
                  <a:srgbClr val="000000"/>
                </a:solidFill>
                <a:effectLst/>
                <a:latin typeface="Palatino Linotype"/>
              </a:rPr>
              <a:t>peri</a:t>
            </a:r>
            <a:r>
              <a:rPr lang="en-IN" sz="1200" b="0" i="0" u="none" strike="noStrike" kern="1200" dirty="0" smtClean="0">
                <a:solidFill>
                  <a:srgbClr val="000000"/>
                </a:solidFill>
                <a:effectLst/>
                <a:latin typeface="Palatino Linotype"/>
              </a:rPr>
              <a:t>-natal mortality, adolescent reproductive health, high-risk sexual behaviour, </a:t>
            </a:r>
            <a:r>
              <a:rPr lang="en-IN" sz="1400" b="0" i="0" u="none" strike="noStrike" kern="1200" dirty="0" smtClean="0">
                <a:solidFill>
                  <a:srgbClr val="000000"/>
                </a:solidFill>
                <a:effectLst/>
                <a:latin typeface="Palatino Linotype"/>
              </a:rPr>
              <a:t>tuberculosis, and malaria, </a:t>
            </a:r>
            <a:r>
              <a:rPr lang="en-IN" sz="1200" b="0" i="0" u="none" strike="noStrike" kern="1200" dirty="0" smtClean="0">
                <a:solidFill>
                  <a:srgbClr val="000000"/>
                </a:solidFill>
                <a:effectLst/>
                <a:latin typeface="Palatino Linotype"/>
              </a:rPr>
              <a:t>testing the adult population for HIV. </a:t>
            </a:r>
            <a:endParaRPr lang="en-IN" sz="1600" b="0" i="0" u="none" strike="noStrike" dirty="0" smtClean="0">
              <a:effectLst/>
              <a:latin typeface="Arial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IN" sz="1200" b="0" i="0" u="none" strike="noStrike" kern="1200" dirty="0" smtClean="0">
                <a:solidFill>
                  <a:srgbClr val="000000"/>
                </a:solidFill>
                <a:effectLst/>
                <a:latin typeface="Palatino Linotype"/>
              </a:rPr>
              <a:t>Every six years (multi-round survey ,  representative sample of households throughout India. ) (2014-15)</a:t>
            </a:r>
            <a:endParaRPr lang="en-IN" sz="1600" b="0" i="0" u="none" strike="noStrike" dirty="0" smtClean="0">
              <a:effectLst/>
              <a:latin typeface="Arial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IN" sz="1400" b="0" i="0" u="none" strike="noStrike" kern="1200" dirty="0" smtClean="0">
                <a:solidFill>
                  <a:srgbClr val="000000"/>
                </a:solidFill>
                <a:effectLst/>
                <a:latin typeface="+mn-lt"/>
              </a:rPr>
              <a:t>Annual Health Survey (AHS)</a:t>
            </a:r>
            <a:endParaRPr lang="en-IN" sz="1600" b="0" i="0" u="none" strike="noStrike" dirty="0" smtClean="0">
              <a:effectLst/>
              <a:latin typeface="Arial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IN" sz="1200" b="0" i="0" u="none" strike="noStrike" kern="1200" dirty="0" smtClean="0">
                <a:solidFill>
                  <a:srgbClr val="000000"/>
                </a:solidFill>
                <a:effectLst/>
                <a:latin typeface="Palatino Linotype"/>
              </a:rPr>
              <a:t>Nutritional status, </a:t>
            </a:r>
            <a:endParaRPr lang="en-IN" sz="1600" b="0" i="0" u="none" strike="noStrike" dirty="0" smtClean="0">
              <a:effectLst/>
              <a:latin typeface="Arial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IN" sz="1200" b="0" i="0" u="none" strike="noStrike" kern="1200" dirty="0" smtClean="0">
                <a:solidFill>
                  <a:srgbClr val="000000"/>
                </a:solidFill>
                <a:effectLst/>
                <a:latin typeface="Palatino Linotype"/>
              </a:rPr>
              <a:t>Life style diseases : </a:t>
            </a:r>
            <a:r>
              <a:rPr lang="en-IN" sz="1400" b="0" i="0" u="none" strike="noStrike" kern="1200" dirty="0" smtClean="0">
                <a:solidFill>
                  <a:srgbClr val="000000"/>
                </a:solidFill>
                <a:effectLst/>
                <a:latin typeface="Palatino Linotype"/>
              </a:rPr>
              <a:t>diabetes &amp; hypertension and </a:t>
            </a:r>
            <a:r>
              <a:rPr lang="en-IN" sz="1400" b="0" i="0" u="none" strike="noStrike" kern="1200" dirty="0" err="1" smtClean="0">
                <a:solidFill>
                  <a:srgbClr val="000000"/>
                </a:solidFill>
                <a:effectLst/>
                <a:latin typeface="Palatino Linotype"/>
              </a:rPr>
              <a:t>anemia</a:t>
            </a:r>
            <a:r>
              <a:rPr lang="en-IN" sz="1400" b="0" i="0" u="none" strike="noStrike" kern="1200" dirty="0" smtClean="0">
                <a:solidFill>
                  <a:srgbClr val="000000"/>
                </a:solidFill>
                <a:effectLst/>
                <a:latin typeface="Palatino Linotype"/>
              </a:rPr>
              <a:t> in EAG states, </a:t>
            </a:r>
            <a:endParaRPr lang="en-IN" sz="1600" b="0" i="0" u="none" strike="noStrike" dirty="0" smtClean="0">
              <a:effectLst/>
              <a:latin typeface="Arial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IN" sz="1400" b="0" i="0" u="none" strike="noStrike" kern="1200" dirty="0" smtClean="0">
                <a:solidFill>
                  <a:srgbClr val="000000"/>
                </a:solidFill>
                <a:effectLst/>
                <a:latin typeface="Palatino Linotype"/>
              </a:rPr>
              <a:t>Clinical, Anthropometric &amp; Bio-chemical </a:t>
            </a:r>
            <a:r>
              <a:rPr lang="en-IN" sz="1200" b="0" i="0" u="none" strike="noStrike" kern="1200" dirty="0" smtClean="0">
                <a:solidFill>
                  <a:srgbClr val="000000"/>
                </a:solidFill>
                <a:effectLst/>
                <a:latin typeface="Palatino Linotype"/>
              </a:rPr>
              <a:t>(CAB) Survey.</a:t>
            </a:r>
            <a:endParaRPr lang="en-IN" sz="1600" b="0" i="0" u="none" strike="noStrike" dirty="0" smtClean="0">
              <a:effectLst/>
              <a:latin typeface="Arial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IN" sz="1200" b="0" i="0" u="none" strike="noStrike" kern="1200" dirty="0" smtClean="0">
                <a:solidFill>
                  <a:srgbClr val="000000"/>
                </a:solidFill>
                <a:effectLst/>
                <a:latin typeface="Palatino Linotype"/>
              </a:rPr>
              <a:t>Empowered Action Group (EAG) States: Bihar, Jharkhand, Madhya Pradesh, Chhattisgarh, </a:t>
            </a:r>
            <a:r>
              <a:rPr lang="en-IN" sz="1200" b="0" i="0" u="none" strike="noStrike" kern="1200" dirty="0" err="1" smtClean="0">
                <a:solidFill>
                  <a:srgbClr val="000000"/>
                </a:solidFill>
                <a:effectLst/>
                <a:latin typeface="Palatino Linotype"/>
              </a:rPr>
              <a:t>Uttarakhand</a:t>
            </a:r>
            <a:r>
              <a:rPr lang="en-IN" sz="1200" b="0" i="0" u="none" strike="noStrike" kern="1200" dirty="0" smtClean="0">
                <a:solidFill>
                  <a:srgbClr val="000000"/>
                </a:solidFill>
                <a:effectLst/>
                <a:latin typeface="Palatino Linotype"/>
              </a:rPr>
              <a:t>, Uttar Pradesh, Orissa and Rajasthan and Assam</a:t>
            </a:r>
            <a:endParaRPr lang="en-IN" sz="1600" b="0" i="0" u="none" strike="noStrike" dirty="0" smtClean="0">
              <a:effectLst/>
              <a:latin typeface="Arial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IN" sz="1200" b="0" i="0" u="none" strike="noStrike" kern="1200" dirty="0" smtClean="0">
                <a:solidFill>
                  <a:srgbClr val="000000"/>
                </a:solidFill>
                <a:effectLst/>
                <a:latin typeface="Palatino Linotype"/>
              </a:rPr>
              <a:t>9 States: high fertility and mortality </a:t>
            </a:r>
            <a:endParaRPr lang="en-IN" sz="1600" b="0" i="0" u="none" strike="noStrike" dirty="0" smtClean="0">
              <a:effectLst/>
              <a:latin typeface="Arial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IN" sz="1200" b="0" i="0" u="none" strike="noStrike" kern="1200" dirty="0" smtClean="0">
                <a:solidFill>
                  <a:srgbClr val="000000"/>
                </a:solidFill>
                <a:effectLst/>
                <a:latin typeface="Palatino Linotype"/>
              </a:rPr>
              <a:t>~ 48 percent of the total population, 4.32 million) 284 districts. </a:t>
            </a:r>
            <a:endParaRPr lang="en-IN" sz="1600" b="0" i="0" u="none" strike="noStrike" dirty="0" smtClean="0">
              <a:effectLst/>
              <a:latin typeface="Arial"/>
            </a:endParaRP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279DB-1858-414E-9E69-C8857753C80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0347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Other than high</a:t>
            </a:r>
            <a:r>
              <a:rPr lang="en-IN" baseline="0" dirty="0" smtClean="0"/>
              <a:t> GDP states/ UT s  most states have large number of households dependent on solid cooking fuel related air pollution (70- 80%in Bihar, West Bengal each)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279DB-1858-414E-9E69-C8857753C80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530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AB5F4-990C-40E5-B3B3-6E756EF33D80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9FE9-7CA7-408C-A0DE-C0FD8A1CF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09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AB5F4-990C-40E5-B3B3-6E756EF33D80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9FE9-7CA7-408C-A0DE-C0FD8A1CF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322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7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7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AB5F4-990C-40E5-B3B3-6E756EF33D80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9FE9-7CA7-408C-A0DE-C0FD8A1CF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980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AB5F4-990C-40E5-B3B3-6E756EF33D80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9FE9-7CA7-408C-A0DE-C0FD8A1CF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443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AB5F4-990C-40E5-B3B3-6E756EF33D80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9FE9-7CA7-408C-A0DE-C0FD8A1CF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558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AB5F4-990C-40E5-B3B3-6E756EF33D80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9FE9-7CA7-408C-A0DE-C0FD8A1CF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76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AB5F4-990C-40E5-B3B3-6E756EF33D80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9FE9-7CA7-408C-A0DE-C0FD8A1CF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676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AB5F4-990C-40E5-B3B3-6E756EF33D80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9FE9-7CA7-408C-A0DE-C0FD8A1CF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6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AB5F4-990C-40E5-B3B3-6E756EF33D80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9FE9-7CA7-408C-A0DE-C0FD8A1CF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618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AB5F4-990C-40E5-B3B3-6E756EF33D80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9FE9-7CA7-408C-A0DE-C0FD8A1CF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714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AB5F4-990C-40E5-B3B3-6E756EF33D80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9FE9-7CA7-408C-A0DE-C0FD8A1CF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801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AB5F4-990C-40E5-B3B3-6E756EF33D80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79FE9-7CA7-408C-A0DE-C0FD8A1CF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509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chart" Target="../charts/char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imesofindia.indiatimes.com/india/andhra-pradesh-plans-hi-tech-war-on-mosquitoes/articleshow/57438635.cms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70895" y="662343"/>
            <a:ext cx="9162754" cy="1293065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/>
              <a:t>Connections of Downscaled Climate Information and Health Sector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endParaRPr lang="en-IN" sz="3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913183" y="4310313"/>
            <a:ext cx="9144000" cy="165576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b="1" dirty="0"/>
              <a:t>U.S.-India Partnership for Climate Resilience</a:t>
            </a:r>
            <a:r>
              <a:rPr lang="en-IN" dirty="0"/>
              <a:t/>
            </a:r>
            <a:br>
              <a:rPr lang="en-IN" dirty="0"/>
            </a:br>
            <a:r>
              <a:rPr lang="en-US" b="1" dirty="0"/>
              <a:t>Workshop on Development and Applications of Downscaling Climate </a:t>
            </a:r>
            <a:r>
              <a:rPr lang="en-US" b="1" dirty="0" smtClean="0"/>
              <a:t>Projections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err="1"/>
              <a:t>Meena</a:t>
            </a:r>
            <a:r>
              <a:rPr lang="en-US" b="1" dirty="0"/>
              <a:t> Sehgal, Fellow, TERI</a:t>
            </a:r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69" y="4721578"/>
            <a:ext cx="1329715" cy="1187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474" y="5051192"/>
            <a:ext cx="162242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174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7763024"/>
              </p:ext>
            </p:extLst>
          </p:nvPr>
        </p:nvGraphicFramePr>
        <p:xfrm>
          <a:off x="625645" y="314325"/>
          <a:ext cx="10780295" cy="622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" name="Worksheet" r:id="rId3" imgW="7943988" imgH="6229291" progId="Excel.Sheet.12">
                  <p:embed/>
                </p:oleObj>
              </mc:Choice>
              <mc:Fallback>
                <p:oleObj name="Worksheet" r:id="rId3" imgW="7943988" imgH="622929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5645" y="314325"/>
                        <a:ext cx="10780295" cy="6229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230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303194"/>
              </p:ext>
            </p:extLst>
          </p:nvPr>
        </p:nvGraphicFramePr>
        <p:xfrm>
          <a:off x="518160" y="419100"/>
          <a:ext cx="11262360" cy="601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" name="Worksheet" r:id="rId3" imgW="9181938" imgH="6019689" progId="Excel.Sheet.12">
                  <p:embed/>
                </p:oleObj>
              </mc:Choice>
              <mc:Fallback>
                <p:oleObj name="Worksheet" r:id="rId3" imgW="9181938" imgH="601968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8160" y="419100"/>
                        <a:ext cx="11262360" cy="601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618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3628201"/>
              </p:ext>
            </p:extLst>
          </p:nvPr>
        </p:nvGraphicFramePr>
        <p:xfrm>
          <a:off x="57151" y="836613"/>
          <a:ext cx="12077700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" name="Worksheet" r:id="rId3" imgW="12077676" imgH="5181663" progId="Excel.Sheet.12">
                  <p:embed/>
                </p:oleObj>
              </mc:Choice>
              <mc:Fallback>
                <p:oleObj name="Worksheet" r:id="rId3" imgW="12077676" imgH="518166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151" y="836613"/>
                        <a:ext cx="12077700" cy="518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65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UCHAI workshop : Opportunities identified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389191"/>
            <a:ext cx="11038449" cy="4927203"/>
          </a:xfrm>
        </p:spPr>
        <p:txBody>
          <a:bodyPr>
            <a:normAutofit fontScale="25000" lnSpcReduction="20000"/>
          </a:bodyPr>
          <a:lstStyle/>
          <a:p>
            <a:r>
              <a:rPr lang="en-IN" sz="5600" dirty="0"/>
              <a:t>Ministry of Health &amp;F </a:t>
            </a:r>
            <a:r>
              <a:rPr lang="en-IN" sz="5600" dirty="0" err="1"/>
              <a:t>amily</a:t>
            </a:r>
            <a:r>
              <a:rPr lang="en-IN" sz="5600" dirty="0"/>
              <a:t> Welfare (MOHFW), Department of Health &amp; Family Welfare- Delhi, </a:t>
            </a:r>
            <a:r>
              <a:rPr lang="en-US" sz="5600" dirty="0" smtClean="0"/>
              <a:t> </a:t>
            </a:r>
            <a:r>
              <a:rPr lang="en-IN" sz="5600" dirty="0" smtClean="0"/>
              <a:t>All </a:t>
            </a:r>
            <a:r>
              <a:rPr lang="en-IN" sz="5600" dirty="0"/>
              <a:t>India Institute of Medical Sciences (AIIMS), Indian Meteorological Department (IMD), </a:t>
            </a:r>
            <a:r>
              <a:rPr lang="en-IN" sz="5600" dirty="0" smtClean="0"/>
              <a:t>National </a:t>
            </a:r>
            <a:r>
              <a:rPr lang="en-IN" sz="5600" dirty="0"/>
              <a:t>Health System Resource Centre (NHSRC), </a:t>
            </a:r>
            <a:r>
              <a:rPr lang="en-IN" sz="5600" dirty="0"/>
              <a:t>National Centre for Disease Control (NCDC),  National Institute of Malaria Research (NIMR), Indian Council Of Medical Research (ICMR), </a:t>
            </a:r>
            <a:r>
              <a:rPr lang="en-IN" sz="5600" dirty="0" smtClean="0"/>
              <a:t>National </a:t>
            </a:r>
            <a:r>
              <a:rPr lang="en-IN" sz="5600" dirty="0"/>
              <a:t>Institute of Urban Affairs (NIUA</a:t>
            </a:r>
            <a:r>
              <a:rPr lang="en-IN" sz="5600" dirty="0" smtClean="0"/>
              <a:t>),</a:t>
            </a:r>
            <a:r>
              <a:rPr lang="en-IN" sz="5600" dirty="0"/>
              <a:t> Indian Institute of Public Administration (IIPA), </a:t>
            </a:r>
            <a:r>
              <a:rPr lang="en-IN" sz="5600" dirty="0" smtClean="0"/>
              <a:t>TARU </a:t>
            </a:r>
            <a:r>
              <a:rPr lang="en-IN" sz="5600" dirty="0"/>
              <a:t>Ltd., The Energy and Resources Institute (TERI</a:t>
            </a:r>
            <a:r>
              <a:rPr lang="en-IN" sz="5600" dirty="0" smtClean="0"/>
              <a:t>), </a:t>
            </a:r>
            <a:r>
              <a:rPr lang="en-IN" sz="5600" dirty="0"/>
              <a:t>Indian Institute of Public Health (IIPH), </a:t>
            </a:r>
            <a:r>
              <a:rPr lang="en-IN" sz="5600" dirty="0" smtClean="0"/>
              <a:t> IIHMR, Public </a:t>
            </a:r>
            <a:r>
              <a:rPr lang="en-IN" sz="5600" dirty="0"/>
              <a:t>H</a:t>
            </a:r>
            <a:r>
              <a:rPr lang="en-IN" sz="5600" dirty="0" smtClean="0"/>
              <a:t>ealth Foundation of India (PHFI),</a:t>
            </a:r>
          </a:p>
          <a:p>
            <a:endParaRPr lang="en-IN" sz="5600" dirty="0" smtClean="0"/>
          </a:p>
          <a:p>
            <a:r>
              <a:rPr lang="en-IN" sz="5600" dirty="0" smtClean="0"/>
              <a:t>Capacity </a:t>
            </a:r>
            <a:r>
              <a:rPr lang="en-IN" sz="5600" dirty="0" smtClean="0"/>
              <a:t>building for Why and What action: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IN" sz="5600" dirty="0" smtClean="0"/>
              <a:t>multiple levels- national, state, district level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IN" sz="5600" dirty="0" smtClean="0"/>
              <a:t>information toolkit; website; videos; regional </a:t>
            </a:r>
            <a:r>
              <a:rPr lang="en-IN" sz="5600" dirty="0" smtClean="0"/>
              <a:t>meetings</a:t>
            </a:r>
          </a:p>
          <a:p>
            <a:pPr lvl="1"/>
            <a:endParaRPr lang="en-IN" sz="5600" dirty="0" smtClean="0"/>
          </a:p>
          <a:p>
            <a:r>
              <a:rPr lang="en-IN" sz="5600" dirty="0"/>
              <a:t>I</a:t>
            </a:r>
            <a:r>
              <a:rPr lang="en-IN" sz="5600" dirty="0" smtClean="0"/>
              <a:t>nter-sectoral </a:t>
            </a:r>
            <a:r>
              <a:rPr lang="en-IN" sz="5600" dirty="0"/>
              <a:t>(IMD) partnerships </a:t>
            </a:r>
            <a:r>
              <a:rPr lang="en-IN" sz="5600" dirty="0" smtClean="0"/>
              <a:t>– for short term forecasts for Vector Borne Diseases (VBDs) and </a:t>
            </a:r>
            <a:r>
              <a:rPr lang="en-IN" sz="5600" dirty="0" smtClean="0"/>
              <a:t>heat-stress</a:t>
            </a:r>
          </a:p>
          <a:p>
            <a:endParaRPr lang="en-IN" sz="5600" dirty="0" smtClean="0"/>
          </a:p>
          <a:p>
            <a:r>
              <a:rPr lang="en-IN" sz="5600" dirty="0"/>
              <a:t>Early warning systems ; Health advisories for  VBDs and heat- stress, </a:t>
            </a:r>
            <a:endParaRPr lang="en-IN" sz="5600" dirty="0" smtClean="0"/>
          </a:p>
          <a:p>
            <a:endParaRPr lang="en-IN" sz="5600" dirty="0"/>
          </a:p>
          <a:p>
            <a:r>
              <a:rPr lang="en-IN" sz="5600" dirty="0" smtClean="0"/>
              <a:t>Evidence </a:t>
            </a:r>
            <a:r>
              <a:rPr lang="en-IN" sz="5600" dirty="0"/>
              <a:t>building </a:t>
            </a:r>
            <a:r>
              <a:rPr lang="en-IN" sz="5600" dirty="0" smtClean="0"/>
              <a:t> through Action/ Intervention research on climate related health risks </a:t>
            </a:r>
            <a:r>
              <a:rPr lang="en-IN" sz="5600" dirty="0" smtClean="0"/>
              <a:t>for</a:t>
            </a:r>
          </a:p>
          <a:p>
            <a:endParaRPr lang="en-IN" sz="4300" dirty="0"/>
          </a:p>
          <a:p>
            <a:r>
              <a:rPr lang="en-IN" sz="5600" dirty="0" smtClean="0"/>
              <a:t>Health Data Aspiration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IN" sz="5600" b="1" dirty="0" smtClean="0"/>
              <a:t>accessibility </a:t>
            </a:r>
            <a:r>
              <a:rPr lang="en-IN" sz="5600" b="1" dirty="0"/>
              <a:t>of health data </a:t>
            </a:r>
            <a:r>
              <a:rPr lang="en-IN" sz="5600" dirty="0"/>
              <a:t>(spatial &amp; temporal) where available (VBDs- malaria, dengue, chikungunya), so that these data can be used for developing tools for predicting diseases; </a:t>
            </a:r>
            <a:endParaRPr lang="en-IN" sz="56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IN" sz="5600" dirty="0" smtClean="0"/>
              <a:t>setting </a:t>
            </a:r>
            <a:r>
              <a:rPr lang="en-IN" sz="5600" dirty="0"/>
              <a:t>up </a:t>
            </a:r>
            <a:r>
              <a:rPr lang="en-IN" sz="5600" b="1" dirty="0"/>
              <a:t>mechanisms for data reporting </a:t>
            </a:r>
            <a:r>
              <a:rPr lang="en-IN" sz="5600" dirty="0"/>
              <a:t>shorter time intervals for diseases which are heat-related (heat-stress: stroke, exhaustion, cramps) or environmentally sensitive (chronic bronchitis/ COPD, asthma); </a:t>
            </a:r>
            <a:endParaRPr lang="en-IN" sz="56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IN" sz="5600" dirty="0" smtClean="0"/>
              <a:t>data </a:t>
            </a:r>
            <a:r>
              <a:rPr lang="en-IN" sz="5600" dirty="0"/>
              <a:t>reporting to be comprehensive </a:t>
            </a:r>
            <a:r>
              <a:rPr lang="en-IN" sz="5600" dirty="0" smtClean="0"/>
              <a:t>-</a:t>
            </a:r>
            <a:r>
              <a:rPr lang="en-IN" sz="5600" b="1" dirty="0" smtClean="0"/>
              <a:t>include </a:t>
            </a:r>
            <a:r>
              <a:rPr lang="en-IN" sz="5600" b="1" dirty="0"/>
              <a:t>private </a:t>
            </a:r>
            <a:r>
              <a:rPr lang="en-IN" sz="5600" b="1" dirty="0" smtClean="0"/>
              <a:t>hospitals</a:t>
            </a:r>
            <a:r>
              <a:rPr lang="en-IN" sz="5600" dirty="0"/>
              <a:t> </a:t>
            </a:r>
            <a:endParaRPr lang="en-IN" sz="56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IN" sz="5600" dirty="0" smtClean="0"/>
              <a:t>data </a:t>
            </a:r>
            <a:r>
              <a:rPr lang="en-IN" sz="5600" dirty="0"/>
              <a:t>of deaths in the country coded (ICD 10)- </a:t>
            </a:r>
            <a:r>
              <a:rPr lang="en-IN" sz="5600" b="1" dirty="0"/>
              <a:t>for underlying cause of death</a:t>
            </a:r>
            <a:r>
              <a:rPr lang="en-IN" sz="5600" dirty="0"/>
              <a:t>, so that ‘mortality’ data can be used for attributing to climatic/ environmental factors . </a:t>
            </a:r>
            <a:endParaRPr lang="en-IN" sz="5600" dirty="0" smtClean="0"/>
          </a:p>
          <a:p>
            <a:r>
              <a:rPr lang="en-IN" sz="5600" dirty="0"/>
              <a:t>Identified state level </a:t>
            </a:r>
            <a:r>
              <a:rPr lang="en-IN" sz="5600" b="1" dirty="0"/>
              <a:t>sources for </a:t>
            </a:r>
            <a:r>
              <a:rPr lang="en-IN" sz="5600" b="1" dirty="0" smtClean="0"/>
              <a:t>budgetary support </a:t>
            </a:r>
            <a:r>
              <a:rPr lang="en-IN" sz="5600" dirty="0" smtClean="0"/>
              <a:t>within the health system </a:t>
            </a:r>
            <a:endParaRPr lang="en-IN" sz="5600" dirty="0"/>
          </a:p>
          <a:p>
            <a:pPr marL="0" indent="0">
              <a:buNone/>
            </a:pPr>
            <a:endParaRPr lang="en-IN" sz="5600" dirty="0"/>
          </a:p>
        </p:txBody>
      </p:sp>
    </p:spTree>
    <p:extLst>
      <p:ext uri="{BB962C8B-B14F-4D97-AF65-F5344CB8AC3E}">
        <p14:creationId xmlns:p14="http://schemas.microsoft.com/office/powerpoint/2010/main" val="350355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Way Forward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N" dirty="0" smtClean="0"/>
              <a:t>Engage with National level policy makers; State level actions</a:t>
            </a:r>
          </a:p>
          <a:p>
            <a:pPr lvl="1"/>
            <a:r>
              <a:rPr lang="en-IN" dirty="0"/>
              <a:t>information toolkit; </a:t>
            </a:r>
            <a:r>
              <a:rPr lang="en-IN" dirty="0" smtClean="0"/>
              <a:t>UCHAI website</a:t>
            </a:r>
            <a:r>
              <a:rPr lang="en-IN" dirty="0"/>
              <a:t>; videos; regional meetings</a:t>
            </a:r>
          </a:p>
          <a:p>
            <a:r>
              <a:rPr lang="en-IN" dirty="0" smtClean="0"/>
              <a:t>Work with the States to pilot </a:t>
            </a:r>
          </a:p>
          <a:p>
            <a:pPr lvl="1"/>
            <a:r>
              <a:rPr lang="en-IN" b="1" dirty="0" smtClean="0"/>
              <a:t>Vulnerability assessment - </a:t>
            </a:r>
            <a:r>
              <a:rPr lang="en-IN" dirty="0" smtClean="0"/>
              <a:t>targeted health advisories/ interventions for vulnerable groups</a:t>
            </a:r>
          </a:p>
          <a:p>
            <a:pPr lvl="1"/>
            <a:r>
              <a:rPr lang="en-IN" dirty="0"/>
              <a:t>Explore </a:t>
            </a:r>
            <a:r>
              <a:rPr lang="en-IN" b="1" dirty="0" smtClean="0"/>
              <a:t>Early Warning Systems </a:t>
            </a:r>
            <a:endParaRPr lang="en-IN" dirty="0"/>
          </a:p>
          <a:p>
            <a:pPr lvl="1"/>
            <a:r>
              <a:rPr lang="en-IN" dirty="0" smtClean="0"/>
              <a:t>Tools to </a:t>
            </a:r>
            <a:r>
              <a:rPr lang="en-IN" b="1" dirty="0" smtClean="0"/>
              <a:t>predict health effects </a:t>
            </a:r>
            <a:r>
              <a:rPr lang="en-IN" b="1" dirty="0"/>
              <a:t>and estimate health burden </a:t>
            </a:r>
            <a:r>
              <a:rPr lang="en-IN" b="1" dirty="0" smtClean="0"/>
              <a:t>of</a:t>
            </a:r>
            <a:r>
              <a:rPr lang="en-IN" dirty="0" smtClean="0"/>
              <a:t> various climate stressors should be developed </a:t>
            </a:r>
          </a:p>
          <a:p>
            <a:r>
              <a:rPr lang="en-IN" dirty="0" smtClean="0"/>
              <a:t>Mechanisms for improving accessibility and </a:t>
            </a:r>
            <a:r>
              <a:rPr lang="en-IN" b="1" dirty="0" smtClean="0"/>
              <a:t>availability of both health and meteorology data </a:t>
            </a:r>
            <a:endParaRPr lang="en-IN" b="1" dirty="0"/>
          </a:p>
          <a:p>
            <a:r>
              <a:rPr lang="en-IN" b="1" dirty="0" smtClean="0"/>
              <a:t>Create trans-disciplinary teams-</a:t>
            </a:r>
            <a:r>
              <a:rPr lang="en-IN" dirty="0" smtClean="0"/>
              <a:t>Health, Environment, Meteorology Departments; across institutions and  establishments for ensuring transformational and sustained health benefits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2071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Health </a:t>
            </a:r>
            <a:r>
              <a:rPr lang="en-IN" dirty="0" smtClean="0"/>
              <a:t>data: Capacity </a:t>
            </a:r>
            <a:r>
              <a:rPr lang="en-IN" dirty="0"/>
              <a:t>and </a:t>
            </a:r>
            <a:r>
              <a:rPr lang="en-IN" dirty="0" smtClean="0"/>
              <a:t>Challenges</a:t>
            </a:r>
            <a:endParaRPr lang="en-IN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103593"/>
              </p:ext>
            </p:extLst>
          </p:nvPr>
        </p:nvGraphicFramePr>
        <p:xfrm>
          <a:off x="717177" y="1362635"/>
          <a:ext cx="11008659" cy="4948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2164"/>
                <a:gridCol w="2752164"/>
                <a:gridCol w="2998556"/>
                <a:gridCol w="2505775"/>
              </a:tblGrid>
              <a:tr h="4346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Disease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Data Sources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Periodicity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Spatial Scale</a:t>
                      </a:r>
                      <a:endParaRPr lang="en-US" sz="1800" dirty="0"/>
                    </a:p>
                  </a:txBody>
                  <a:tcPr/>
                </a:tc>
              </a:tr>
              <a:tr h="1504639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Vector- borne diseases</a:t>
                      </a:r>
                    </a:p>
                    <a:p>
                      <a:r>
                        <a:rPr lang="en-US" sz="1600" dirty="0" smtClean="0"/>
                        <a:t>Malaria,</a:t>
                      </a:r>
                      <a:r>
                        <a:rPr lang="en-US" sz="1600" baseline="0" dirty="0" smtClean="0"/>
                        <a:t> Dengue, Chikungunya, Lymphatic </a:t>
                      </a:r>
                      <a:r>
                        <a:rPr lang="en-US" sz="1600" baseline="0" dirty="0" err="1" smtClean="0"/>
                        <a:t>Filariasis</a:t>
                      </a:r>
                      <a:r>
                        <a:rPr lang="en-US" sz="1600" baseline="0" dirty="0" smtClean="0"/>
                        <a:t>, Kala- azar, Japanese encephalitis, </a:t>
                      </a:r>
                      <a:r>
                        <a:rPr lang="en-US" sz="1600" baseline="0" dirty="0" err="1" smtClean="0"/>
                        <a:t>Leishmaniasis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National</a:t>
                      </a:r>
                      <a:r>
                        <a:rPr lang="en-US" sz="1600" baseline="0" dirty="0" smtClean="0"/>
                        <a:t> Vector Borne Disease Control </a:t>
                      </a:r>
                      <a:r>
                        <a:rPr lang="en-US" sz="1600" baseline="0" dirty="0" err="1" smtClean="0"/>
                        <a:t>Programme</a:t>
                      </a:r>
                      <a:r>
                        <a:rPr lang="en-US" sz="1600" baseline="0" dirty="0" smtClean="0"/>
                        <a:t> (NVBDCP) &amp;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Integrated Disease Surveillance Project (IDSP)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Weekly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600" baseline="0" dirty="0" smtClean="0"/>
                        <a:t>State level data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600" baseline="0" dirty="0" smtClean="0"/>
                        <a:t>District level data</a:t>
                      </a:r>
                      <a:endParaRPr lang="en-US" sz="1600" dirty="0"/>
                    </a:p>
                  </a:txBody>
                  <a:tcPr/>
                </a:tc>
              </a:tr>
              <a:tr h="1268617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Water-</a:t>
                      </a:r>
                      <a:r>
                        <a:rPr lang="en-US" sz="1600" b="1" baseline="0" dirty="0" smtClean="0"/>
                        <a:t> borne diseases</a:t>
                      </a:r>
                    </a:p>
                    <a:p>
                      <a:r>
                        <a:rPr lang="en-US" sz="1600" baseline="0" dirty="0" smtClean="0"/>
                        <a:t>Cholera, Typhoid, Hepatitis A, Leptospirosis, Acute </a:t>
                      </a:r>
                      <a:r>
                        <a:rPr lang="en-US" sz="1600" baseline="0" dirty="0" err="1" smtClean="0"/>
                        <a:t>diarrhoeal</a:t>
                      </a:r>
                      <a:r>
                        <a:rPr lang="en-US" sz="1600" baseline="0" dirty="0" smtClean="0"/>
                        <a:t> disease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Integrated Disease Surveillance Project (IDSP)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Weekly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600" baseline="0" dirty="0" smtClean="0"/>
                        <a:t>State level data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600" baseline="0" dirty="0" smtClean="0"/>
                        <a:t>District level data</a:t>
                      </a:r>
                      <a:endParaRPr lang="en-US" sz="1600" dirty="0" smtClean="0"/>
                    </a:p>
                  </a:txBody>
                  <a:tcPr/>
                </a:tc>
              </a:tr>
              <a:tr h="1740662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Nutrition</a:t>
                      </a:r>
                    </a:p>
                    <a:p>
                      <a:r>
                        <a:rPr lang="en-US" sz="1600" u="none" dirty="0" smtClean="0"/>
                        <a:t>Under 5 children: Undernutrition, wasting, stunting, </a:t>
                      </a:r>
                      <a:r>
                        <a:rPr lang="en-US" sz="1600" u="none" dirty="0" err="1" smtClean="0"/>
                        <a:t>anaemia</a:t>
                      </a:r>
                      <a:r>
                        <a:rPr lang="en-US" sz="1600" u="none" dirty="0" smtClean="0"/>
                        <a:t>; </a:t>
                      </a:r>
                    </a:p>
                    <a:p>
                      <a:r>
                        <a:rPr lang="en-US" sz="1600" u="none" dirty="0" smtClean="0"/>
                        <a:t>Adults (15- 49 years): </a:t>
                      </a:r>
                      <a:r>
                        <a:rPr lang="en-US" sz="1600" dirty="0" smtClean="0"/>
                        <a:t>overweight/</a:t>
                      </a:r>
                      <a:r>
                        <a:rPr lang="en-US" sz="1600" baseline="0" dirty="0" smtClean="0"/>
                        <a:t> obesity, </a:t>
                      </a:r>
                      <a:r>
                        <a:rPr lang="en-US" sz="1600" baseline="0" dirty="0" err="1" smtClean="0"/>
                        <a:t>anaemia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National</a:t>
                      </a:r>
                      <a:r>
                        <a:rPr lang="en-US" sz="1600" baseline="0" dirty="0" smtClean="0"/>
                        <a:t> Family Health Survey (NFHS)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NFHS-1: 1992- 93 </a:t>
                      </a:r>
                    </a:p>
                    <a:p>
                      <a:r>
                        <a:rPr lang="en-US" sz="1600" dirty="0" smtClean="0"/>
                        <a:t>NFHS-2: 1998- 99 (after 4 years)</a:t>
                      </a:r>
                    </a:p>
                    <a:p>
                      <a:r>
                        <a:rPr lang="en-US" sz="1600" dirty="0" smtClean="0"/>
                        <a:t>NFHS-3: 2005- 06 (after 5 years) </a:t>
                      </a:r>
                    </a:p>
                    <a:p>
                      <a:r>
                        <a:rPr lang="en-US" sz="1600" b="0" dirty="0" smtClean="0"/>
                        <a:t>NFHS-4: 2015- 16 (after 8 years)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600" dirty="0" smtClean="0"/>
                        <a:t>National level data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600" baseline="0" dirty="0" smtClean="0"/>
                        <a:t>State level data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600" baseline="0" dirty="0" smtClean="0"/>
                        <a:t>District level data (NFHS-4)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868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Household air pollution</a:t>
            </a:r>
            <a:endParaRPr lang="en-IN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725" y="1813034"/>
            <a:ext cx="4870275" cy="5044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3860532"/>
              </p:ext>
            </p:extLst>
          </p:nvPr>
        </p:nvGraphicFramePr>
        <p:xfrm>
          <a:off x="158319" y="1505242"/>
          <a:ext cx="9267036" cy="4919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21" y="6425050"/>
            <a:ext cx="3054350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88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Presentation Outline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Understanding Climate and Health Associations in India (UCHAI</a:t>
            </a:r>
            <a:r>
              <a:rPr lang="en-IN"/>
              <a:t>) </a:t>
            </a:r>
            <a:r>
              <a:rPr lang="en-IN" smtClean="0"/>
              <a:t>network</a:t>
            </a:r>
            <a:r>
              <a:rPr lang="en-IN" smtClean="0"/>
              <a:t>- </a:t>
            </a:r>
            <a:r>
              <a:rPr lang="en-IN" dirty="0" smtClean="0"/>
              <a:t>health community </a:t>
            </a:r>
            <a:r>
              <a:rPr lang="en-IN" dirty="0"/>
              <a:t>n</a:t>
            </a:r>
            <a:r>
              <a:rPr lang="en-IN" dirty="0" smtClean="0"/>
              <a:t>eeds </a:t>
            </a:r>
            <a:r>
              <a:rPr lang="en-IN" dirty="0" smtClean="0"/>
              <a:t>assessment </a:t>
            </a:r>
            <a:endParaRPr lang="en-IN" dirty="0" smtClean="0"/>
          </a:p>
          <a:p>
            <a:r>
              <a:rPr lang="en-IN" dirty="0" smtClean="0"/>
              <a:t>Climate risks for health in India </a:t>
            </a:r>
          </a:p>
          <a:p>
            <a:r>
              <a:rPr lang="en-IN" dirty="0" smtClean="0"/>
              <a:t>Health in the State Action Plans for Climate Change</a:t>
            </a:r>
          </a:p>
          <a:p>
            <a:r>
              <a:rPr lang="en-IN" dirty="0" smtClean="0"/>
              <a:t>Opportunities and challenges- workshop</a:t>
            </a:r>
          </a:p>
          <a:p>
            <a:r>
              <a:rPr lang="en-IN" dirty="0" smtClean="0"/>
              <a:t>Way forward for UCHAI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4675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159" y="20470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UCHAI network: Needs assessment for capacity building and gap identification</a:t>
            </a:r>
            <a:endParaRPr lang="en-IN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2907128"/>
              </p:ext>
            </p:extLst>
          </p:nvPr>
        </p:nvGraphicFramePr>
        <p:xfrm>
          <a:off x="391529" y="1607844"/>
          <a:ext cx="5505451" cy="4841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1451443"/>
              </p:ext>
            </p:extLst>
          </p:nvPr>
        </p:nvGraphicFramePr>
        <p:xfrm>
          <a:off x="6136107" y="1627648"/>
          <a:ext cx="5791200" cy="4837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5574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3679751"/>
              </p:ext>
            </p:extLst>
          </p:nvPr>
        </p:nvGraphicFramePr>
        <p:xfrm>
          <a:off x="376989" y="340900"/>
          <a:ext cx="5574632" cy="6124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1204991"/>
              </p:ext>
            </p:extLst>
          </p:nvPr>
        </p:nvGraphicFramePr>
        <p:xfrm>
          <a:off x="6184236" y="372979"/>
          <a:ext cx="5590673" cy="6108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7826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5643541"/>
              </p:ext>
            </p:extLst>
          </p:nvPr>
        </p:nvGraphicFramePr>
        <p:xfrm>
          <a:off x="309954" y="910479"/>
          <a:ext cx="11882049" cy="4642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Left Brace 4"/>
          <p:cNvSpPr/>
          <p:nvPr/>
        </p:nvSpPr>
        <p:spPr>
          <a:xfrm rot="5400000">
            <a:off x="2179097" y="-84262"/>
            <a:ext cx="430305" cy="388889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67878" y="130796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2014</a:t>
            </a:r>
            <a:endParaRPr lang="en-US" dirty="0"/>
          </a:p>
        </p:txBody>
      </p:sp>
      <p:sp>
        <p:nvSpPr>
          <p:cNvPr id="7" name="Left Brace 6"/>
          <p:cNvSpPr/>
          <p:nvPr/>
        </p:nvSpPr>
        <p:spPr>
          <a:xfrm rot="5400000">
            <a:off x="6064401" y="-84262"/>
            <a:ext cx="430305" cy="388889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953182" y="130796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9" name="Left Brace 8"/>
          <p:cNvSpPr/>
          <p:nvPr/>
        </p:nvSpPr>
        <p:spPr>
          <a:xfrm rot="5400000">
            <a:off x="9949705" y="-84262"/>
            <a:ext cx="430305" cy="388889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838486" y="130796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2016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6081" y="3231781"/>
            <a:ext cx="981075" cy="1809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3082" y="4205291"/>
            <a:ext cx="962025" cy="1619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 rot="16200000">
            <a:off x="-827593" y="2577401"/>
            <a:ext cx="1932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Number of reported cases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2930" y="6457889"/>
            <a:ext cx="28280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Data Source: Integrated Disease Surveillance </a:t>
            </a:r>
            <a:r>
              <a:rPr lang="en-US" sz="800" dirty="0" err="1" smtClean="0"/>
              <a:t>Programme</a:t>
            </a:r>
            <a:r>
              <a:rPr lang="en-US" sz="800" dirty="0" smtClean="0"/>
              <a:t> (IDSP)</a:t>
            </a:r>
            <a:endParaRPr lang="en-US" sz="800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0" y="4"/>
            <a:ext cx="10515600" cy="1325563"/>
          </a:xfrm>
        </p:spPr>
        <p:txBody>
          <a:bodyPr/>
          <a:lstStyle/>
          <a:p>
            <a:r>
              <a:rPr lang="en-IN" dirty="0"/>
              <a:t>Andhra Pradesh: Malaria cases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6347" y="5451730"/>
            <a:ext cx="1200565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 smtClean="0"/>
              <a:t>National </a:t>
            </a:r>
            <a:r>
              <a:rPr lang="en-IN" sz="1400" dirty="0"/>
              <a:t>Vector Borne Disease Control </a:t>
            </a:r>
            <a:r>
              <a:rPr lang="en-IN" sz="1400" dirty="0" smtClean="0"/>
              <a:t>Programme: About </a:t>
            </a:r>
            <a:r>
              <a:rPr lang="en-IN" sz="1400" b="1" dirty="0"/>
              <a:t>95% population </a:t>
            </a:r>
            <a:r>
              <a:rPr lang="en-IN" sz="1400" dirty="0"/>
              <a:t>in India resides in malaria endemic areas. </a:t>
            </a:r>
            <a:endParaRPr lang="en-IN" sz="1400" dirty="0" smtClean="0"/>
          </a:p>
          <a:p>
            <a:r>
              <a:rPr lang="en-IN" sz="1400" dirty="0" smtClean="0"/>
              <a:t>				  Around </a:t>
            </a:r>
            <a:r>
              <a:rPr lang="en-IN" sz="1400" b="1" dirty="0"/>
              <a:t>5% of the total 214 million deaths </a:t>
            </a:r>
            <a:r>
              <a:rPr lang="en-IN" sz="1400" dirty="0"/>
              <a:t>across the globe due to malaria happen in India</a:t>
            </a:r>
            <a:r>
              <a:rPr lang="en-IN" sz="1400" dirty="0" smtClean="0"/>
              <a:t>.</a:t>
            </a:r>
          </a:p>
          <a:p>
            <a:r>
              <a:rPr lang="en-IN" sz="1400" b="1" dirty="0" smtClean="0"/>
              <a:t>Smart </a:t>
            </a:r>
            <a:r>
              <a:rPr lang="en-IN" sz="1400" b="1" dirty="0"/>
              <a:t>Mosquito Density </a:t>
            </a:r>
            <a:r>
              <a:rPr lang="en-IN" sz="1400" b="1" dirty="0" smtClean="0"/>
              <a:t>System: </a:t>
            </a:r>
            <a:r>
              <a:rPr lang="en-IN" sz="1400" dirty="0"/>
              <a:t>Vijayawada, Vishakhapatnam and </a:t>
            </a:r>
            <a:r>
              <a:rPr lang="en-IN" sz="1400" dirty="0" err="1"/>
              <a:t>Tirupati</a:t>
            </a:r>
            <a:r>
              <a:rPr lang="en-IN" sz="1400" dirty="0"/>
              <a:t> — want to use modern technology to detect </a:t>
            </a:r>
            <a:r>
              <a:rPr lang="en-IN" sz="1400" dirty="0" smtClean="0"/>
              <a:t>mosquito breeding before malaria and </a:t>
            </a:r>
            <a:r>
              <a:rPr lang="en-IN" sz="1400" dirty="0"/>
              <a:t>other vector-borne diseases such as dengue, chikungunya and </a:t>
            </a:r>
            <a:r>
              <a:rPr lang="en-IN" sz="1400" dirty="0" err="1"/>
              <a:t>zika</a:t>
            </a:r>
            <a:r>
              <a:rPr lang="en-IN" sz="1400" dirty="0"/>
              <a:t> become an epidemic</a:t>
            </a:r>
            <a:r>
              <a:rPr lang="en-IN" sz="1400" dirty="0" smtClean="0"/>
              <a:t>.</a:t>
            </a:r>
            <a:r>
              <a:rPr lang="en-IN" sz="1400" dirty="0"/>
              <a:t/>
            </a:r>
            <a:br>
              <a:rPr lang="en-IN" sz="1400" dirty="0"/>
            </a:br>
            <a:r>
              <a:rPr lang="en-IN" sz="1400" dirty="0" smtClean="0"/>
              <a:t>     </a:t>
            </a:r>
            <a:r>
              <a:rPr lang="en-IN" sz="800" dirty="0" smtClean="0">
                <a:hlinkClick r:id="rId6"/>
              </a:rPr>
              <a:t>http</a:t>
            </a:r>
            <a:r>
              <a:rPr lang="en-IN" sz="800" dirty="0">
                <a:hlinkClick r:id="rId6"/>
              </a:rPr>
              <a:t>://</a:t>
            </a:r>
            <a:r>
              <a:rPr lang="en-IN" sz="800" dirty="0" smtClean="0">
                <a:hlinkClick r:id="rId6"/>
              </a:rPr>
              <a:t>timesofindia.indiatimes.com/india/andhra-pradesh-plans-hi-tech-war-on-mosquitoes/articleshow/57438635.cms</a:t>
            </a:r>
            <a:r>
              <a:rPr lang="en-IN" sz="800" dirty="0" smtClean="0"/>
              <a:t> (accessed 04032017)</a:t>
            </a:r>
          </a:p>
          <a:p>
            <a:endParaRPr lang="en-IN" sz="800" dirty="0"/>
          </a:p>
        </p:txBody>
      </p:sp>
    </p:spTree>
    <p:extLst>
      <p:ext uri="{BB962C8B-B14F-4D97-AF65-F5344CB8AC3E}">
        <p14:creationId xmlns:p14="http://schemas.microsoft.com/office/powerpoint/2010/main" val="370098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5403"/>
            <a:ext cx="12362688" cy="70934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3140" y="0"/>
            <a:ext cx="5570220" cy="1143000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Andhra Pradesh: Malaria challenges- determinants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923" y="3872249"/>
            <a:ext cx="4070161" cy="2833188"/>
          </a:xfrm>
        </p:spPr>
      </p:pic>
      <p:graphicFrame>
        <p:nvGraphicFramePr>
          <p:cNvPr id="8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13204843"/>
              </p:ext>
            </p:extLst>
          </p:nvPr>
        </p:nvGraphicFramePr>
        <p:xfrm>
          <a:off x="635039" y="0"/>
          <a:ext cx="5188533" cy="2899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034016" y="6371055"/>
            <a:ext cx="1438656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N" sz="1100" dirty="0" smtClean="0"/>
              <a:t>Andhra Pradesh</a:t>
            </a:r>
            <a:endParaRPr lang="en-IN" sz="1100" dirty="0"/>
          </a:p>
        </p:txBody>
      </p:sp>
    </p:spTree>
    <p:extLst>
      <p:ext uri="{BB962C8B-B14F-4D97-AF65-F5344CB8AC3E}">
        <p14:creationId xmlns:p14="http://schemas.microsoft.com/office/powerpoint/2010/main" val="335935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85" y="246933"/>
            <a:ext cx="10106527" cy="6495324"/>
          </a:xfrm>
        </p:spPr>
      </p:pic>
      <p:sp>
        <p:nvSpPr>
          <p:cNvPr id="3" name="Rectangle 2"/>
          <p:cNvSpPr/>
          <p:nvPr/>
        </p:nvSpPr>
        <p:spPr>
          <a:xfrm>
            <a:off x="8219874" y="4474725"/>
            <a:ext cx="1456230" cy="334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5722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908" y="471755"/>
            <a:ext cx="10892659" cy="906517"/>
          </a:xfrm>
        </p:spPr>
        <p:txBody>
          <a:bodyPr/>
          <a:lstStyle/>
          <a:p>
            <a:r>
              <a:rPr lang="en-IN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Determinants of health: access to health care</a:t>
            </a:r>
            <a:endParaRPr lang="en-IN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1486218"/>
              </p:ext>
            </p:extLst>
          </p:nvPr>
        </p:nvGraphicFramePr>
        <p:xfrm>
          <a:off x="170026" y="1973357"/>
          <a:ext cx="5921285" cy="3105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163" y="1899138"/>
            <a:ext cx="5464516" cy="3073791"/>
          </a:xfrm>
        </p:spPr>
      </p:pic>
    </p:spTree>
    <p:extLst>
      <p:ext uri="{BB962C8B-B14F-4D97-AF65-F5344CB8AC3E}">
        <p14:creationId xmlns:p14="http://schemas.microsoft.com/office/powerpoint/2010/main" val="402648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3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17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1947</TotalTime>
  <Words>1243</Words>
  <Application>Microsoft Office PowerPoint</Application>
  <PresentationFormat>Custom</PresentationFormat>
  <Paragraphs>156</Paragraphs>
  <Slides>16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Worksheet</vt:lpstr>
      <vt:lpstr>  Connections of Downscaled Climate Information and Health Sector </vt:lpstr>
      <vt:lpstr>Presentation Outline</vt:lpstr>
      <vt:lpstr>UCHAI network: Needs assessment for capacity building and gap identification</vt:lpstr>
      <vt:lpstr>PowerPoint Presentation</vt:lpstr>
      <vt:lpstr>Andhra Pradesh: Malaria cases</vt:lpstr>
      <vt:lpstr>Andhra Pradesh: Malaria challenges- determinants</vt:lpstr>
      <vt:lpstr>PowerPoint Presentation</vt:lpstr>
      <vt:lpstr>Determinants of health: access to health care</vt:lpstr>
      <vt:lpstr>PowerPoint Presentation</vt:lpstr>
      <vt:lpstr>PowerPoint Presentation</vt:lpstr>
      <vt:lpstr>PowerPoint Presentation</vt:lpstr>
      <vt:lpstr>PowerPoint Presentation</vt:lpstr>
      <vt:lpstr>UCHAI workshop : Opportunities identified </vt:lpstr>
      <vt:lpstr>Way Forward</vt:lpstr>
      <vt:lpstr>Health data: Capacity and Challenges</vt:lpstr>
      <vt:lpstr>Household air pollution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KNS</dc:creator>
  <cp:lastModifiedBy>Admin</cp:lastModifiedBy>
  <cp:revision>204</cp:revision>
  <dcterms:created xsi:type="dcterms:W3CDTF">2017-02-22T05:43:12Z</dcterms:created>
  <dcterms:modified xsi:type="dcterms:W3CDTF">2017-03-08T06:02:03Z</dcterms:modified>
</cp:coreProperties>
</file>